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7" r:id="rId3"/>
    <p:sldId id="286" r:id="rId4"/>
    <p:sldId id="257" r:id="rId5"/>
    <p:sldId id="288" r:id="rId6"/>
    <p:sldId id="258" r:id="rId7"/>
    <p:sldId id="259" r:id="rId8"/>
    <p:sldId id="260" r:id="rId9"/>
    <p:sldId id="261" r:id="rId10"/>
    <p:sldId id="262" r:id="rId11"/>
    <p:sldId id="899" r:id="rId12"/>
    <p:sldId id="86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9309100" cy="7053263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Quattrocento Sans" panose="020B0604020202020204" charset="0"/>
      <p:regular r:id="rId40"/>
      <p:bold r:id="rId41"/>
      <p:italic r:id="rId42"/>
      <p:boldItalic r:id="rId43"/>
    </p:embeddedFont>
    <p:embeddedFont>
      <p:font typeface="Segoe UI" panose="020B0502040204020203" pitchFamily="34" charset="0"/>
      <p:regular r:id="rId44"/>
      <p:bold r:id="rId45"/>
      <p:italic r:id="rId46"/>
      <p:boldItalic r:id="rId47"/>
    </p:embeddedFont>
    <p:embeddedFont>
      <p:font typeface="Segoe UI Light" panose="020B0502040204020203" pitchFamily="34" charset="0"/>
      <p:regular r:id="rId48"/>
      <p:italic r:id="rId49"/>
    </p:embeddedFont>
    <p:embeddedFont>
      <p:font typeface="Segoe UI Semilight" panose="020B0402040204020203" pitchFamily="34" charset="0"/>
      <p:regular r:id="rId50"/>
      <p: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rbQ978a8QW3jlPOb09h+Ei/3s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DCA53-5D7E-4798-AA12-7284C49D6059}">
  <a:tblStyle styleId="{FD7DCA53-5D7E-4798-AA12-7284C49D605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9EFF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9EFF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Važno je da se imenuju imenice. Ispod svake slike: dječak, mačka, cvijet</a:t>
            </a:r>
            <a:endParaRPr/>
          </a:p>
        </p:txBody>
      </p:sp>
      <p:sp>
        <p:nvSpPr>
          <p:cNvPr id="188" name="Google Shape;188;p13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Isto se imenuje posebno i ovdje</a:t>
            </a:r>
            <a:endParaRPr/>
          </a:p>
        </p:txBody>
      </p:sp>
      <p:sp>
        <p:nvSpPr>
          <p:cNvPr id="201" name="Google Shape;201;p14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17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Voda, vjetar ilustracija kao za kalendar prirode, magla ….ilustracija..kalendar prirode pogledaj na e sferi</a:t>
            </a:r>
            <a:endParaRPr/>
          </a:p>
        </p:txBody>
      </p:sp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Ima li neka slika sela…hrvatsko selo??? Grad nesto veće: promet, neboderi..da je jasnije</a:t>
            </a:r>
            <a:endParaRPr/>
          </a:p>
        </p:txBody>
      </p:sp>
      <p:sp>
        <p:nvSpPr>
          <p:cNvPr id="227" name="Google Shape;227;p16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0" name="Google Shape;3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318" name="Google Shape;318;p28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31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9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32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3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0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fld id="{00000000-1234-1234-1234-123412341234}" type="slidenum">
              <a:rPr lang="hr-H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Animacija: Srca idu stalno kao zadnja dva oduzimanja: svako u svoju košaru…stavi 20 srca  </a:t>
            </a:r>
            <a:r>
              <a:rPr lang="hr-HR" dirty="0" err="1"/>
              <a:t>uzadatak</a:t>
            </a:r>
            <a:r>
              <a:rPr lang="hr-HR" dirty="0"/>
              <a:t> jer je previsec24! Računi crnom bojom.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660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8" name="Google Shape;3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1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225958/hrvatski-jezik/na-slovo-na-slov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310864/priroda-i-dru%c5%a1tvo/zavi%c4%8daji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3PM4X9?teacher_id=663265185733017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>
            <a:off x="2502536" y="2397948"/>
            <a:ext cx="905012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Prije nego što počnete rješavati zadatak promislite: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3991C7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Koliko je naušnica u </a:t>
            </a:r>
            <a:r>
              <a:rPr lang="hr-HR" sz="3200" b="1" u="sng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jednome paru </a:t>
            </a:r>
            <a:r>
              <a:rPr lang="hr-HR" sz="32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?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Koliko naušnica Tonka mora ukrasiti?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3" name="Google Shape;103;p7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128" y="1504814"/>
            <a:ext cx="2173408" cy="343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/>
          <p:nvPr/>
        </p:nvSpPr>
        <p:spPr>
          <a:xfrm>
            <a:off x="1711842" y="762845"/>
            <a:ext cx="1190846" cy="606056"/>
          </a:xfrm>
          <a:prstGeom prst="cloudCallout">
            <a:avLst>
              <a:gd name="adj1" fmla="val -60971"/>
              <a:gd name="adj2" fmla="val 167085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lika 33" descr="Slika na kojoj se prikazuje objekt, svijetlo&#10;&#10;Opis je automatski generiran">
            <a:extLst>
              <a:ext uri="{FF2B5EF4-FFF2-40B4-BE49-F238E27FC236}">
                <a16:creationId xmlns:a16="http://schemas.microsoft.com/office/drawing/2014/main" id="{77E4CCE3-95EA-43FD-B0DA-F4A013529E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5" y="2049322"/>
            <a:ext cx="2950825" cy="1904487"/>
          </a:xfrm>
          <a:prstGeom prst="rect">
            <a:avLst/>
          </a:prstGeom>
        </p:spPr>
      </p:pic>
      <p:pic>
        <p:nvPicPr>
          <p:cNvPr id="3" name="Slika 2" descr="Slika na kojoj se prikazuje objekt, svijetlo&#10;&#10;Opis je automatski generiran">
            <a:extLst>
              <a:ext uri="{FF2B5EF4-FFF2-40B4-BE49-F238E27FC236}">
                <a16:creationId xmlns:a16="http://schemas.microsoft.com/office/drawing/2014/main" id="{8A362C21-E78F-49C3-8FC2-2D583F0246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50" y="2048826"/>
            <a:ext cx="2950825" cy="1904487"/>
          </a:xfrm>
          <a:prstGeom prst="rect">
            <a:avLst/>
          </a:prstGeom>
        </p:spPr>
      </p:pic>
      <p:pic>
        <p:nvPicPr>
          <p:cNvPr id="5" name="Slika 4" descr="Slika na kojoj se prikazuje crno, sjedenje, bijelo, držanje&#10;&#10;Opis je automatski generiran">
            <a:extLst>
              <a:ext uri="{FF2B5EF4-FFF2-40B4-BE49-F238E27FC236}">
                <a16:creationId xmlns:a16="http://schemas.microsoft.com/office/drawing/2014/main" id="{AB8242DA-1767-4652-A729-F8757F7B08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08" y="1757743"/>
            <a:ext cx="2780912" cy="3058048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99929559-78F4-4727-AFEE-FF4D356DF5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4731" y="3711617"/>
            <a:ext cx="579110" cy="597943"/>
          </a:xfrm>
          <a:prstGeom prst="flowChartConnector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A8A53C34-C4C3-49B4-B07E-375F0782C5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502" y="4102521"/>
            <a:ext cx="579110" cy="597943"/>
          </a:xfrm>
          <a:prstGeom prst="flowChartConnector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7BF5E04F-49CB-4111-9335-7B4363A48E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3114" y="4112664"/>
            <a:ext cx="579110" cy="597943"/>
          </a:xfrm>
          <a:prstGeom prst="flowChartConnector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A4C8FF2D-D3E6-4FEB-85C6-C9BBFB4981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0657" y="3291101"/>
            <a:ext cx="579110" cy="597943"/>
          </a:xfrm>
          <a:prstGeom prst="flowChartConnector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FC50B12C-CB4E-4EE6-A8D5-360750E10D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963" y="3672926"/>
            <a:ext cx="579110" cy="597943"/>
          </a:xfrm>
          <a:prstGeom prst="flowChartConnector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DDB600A9-F544-4E44-A802-A985383871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040" y="3692148"/>
            <a:ext cx="579110" cy="597943"/>
          </a:xfrm>
          <a:prstGeom prst="flowChartConnector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1334EA84-FB4F-46F6-AC75-D679126941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8414" y="2752334"/>
            <a:ext cx="579110" cy="597943"/>
          </a:xfrm>
          <a:prstGeom prst="flowChartConnector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48091BAF-C6FB-4E30-AD4B-6DB43EBAF8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185" y="3143238"/>
            <a:ext cx="579110" cy="597943"/>
          </a:xfrm>
          <a:prstGeom prst="flowChartConnector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93138919-2361-491F-9811-D155F2734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8377" y="2899430"/>
            <a:ext cx="579110" cy="597943"/>
          </a:xfrm>
          <a:prstGeom prst="flowChartConnector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F56E287C-0E9F-4DFC-A1D5-DA9A4515D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9740" y="4165936"/>
            <a:ext cx="579110" cy="597943"/>
          </a:xfrm>
          <a:prstGeom prst="flowChartConnector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D0805400-F0F0-4AA2-A2FD-0D3919BA2B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846" y="3131174"/>
            <a:ext cx="579110" cy="597943"/>
          </a:xfrm>
          <a:prstGeom prst="flowChartConnector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ED151FF0-4E67-4608-BBAF-B831D9C15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3412" y="2703500"/>
            <a:ext cx="579110" cy="597943"/>
          </a:xfrm>
          <a:prstGeom prst="flowChartConnector">
            <a:avLst/>
          </a:prstGeom>
        </p:spPr>
      </p:pic>
      <p:sp>
        <p:nvSpPr>
          <p:cNvPr id="31" name="Pravokutnik 30">
            <a:extLst>
              <a:ext uri="{FF2B5EF4-FFF2-40B4-BE49-F238E27FC236}">
                <a16:creationId xmlns:a16="http://schemas.microsoft.com/office/drawing/2014/main" id="{36A4BCF9-DEDB-4B4F-B1C3-3003FBCFDD39}"/>
              </a:ext>
            </a:extLst>
          </p:cNvPr>
          <p:cNvSpPr/>
          <p:nvPr/>
        </p:nvSpPr>
        <p:spPr>
          <a:xfrm>
            <a:off x="1190699" y="3369034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 – 4 = 0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1D5DBA84-5BB5-409A-9448-0E5C7F12B723}"/>
              </a:ext>
            </a:extLst>
          </p:cNvPr>
          <p:cNvSpPr/>
          <p:nvPr/>
        </p:nvSpPr>
        <p:spPr>
          <a:xfrm>
            <a:off x="7564664" y="4411507"/>
            <a:ext cx="181011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 : 4 = 3</a:t>
            </a:r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2083D099-4B80-4A57-A64B-048F0A63745D}"/>
              </a:ext>
            </a:extLst>
          </p:cNvPr>
          <p:cNvSpPr/>
          <p:nvPr/>
        </p:nvSpPr>
        <p:spPr>
          <a:xfrm>
            <a:off x="1859963" y="5168305"/>
            <a:ext cx="8746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 svaku naušnicu Tonka će upotrijebiti 3 perlice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D39C76FA-9D1C-4FBE-BF56-D8870D0E950B}"/>
              </a:ext>
            </a:extLst>
          </p:cNvPr>
          <p:cNvSpPr txBox="1"/>
          <p:nvPr/>
        </p:nvSpPr>
        <p:spPr>
          <a:xfrm>
            <a:off x="1125523" y="2123818"/>
            <a:ext cx="2953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 – 4 = 8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470A4530-5CA8-4255-8C05-BF753562B642}"/>
              </a:ext>
            </a:extLst>
          </p:cNvPr>
          <p:cNvSpPr txBox="1"/>
          <p:nvPr/>
        </p:nvSpPr>
        <p:spPr>
          <a:xfrm>
            <a:off x="1190699" y="2784259"/>
            <a:ext cx="2953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 – 4 = 4 </a:t>
            </a:r>
          </a:p>
        </p:txBody>
      </p:sp>
    </p:spTree>
    <p:extLst>
      <p:ext uri="{BB962C8B-B14F-4D97-AF65-F5344CB8AC3E}">
        <p14:creationId xmlns:p14="http://schemas.microsoft.com/office/powerpoint/2010/main" val="36184632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19127 0.09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4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27474 0.09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49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33099 0.06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9" y="34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47865 0.036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496 0.052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5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32904 0.040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0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0.53334 -0.014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7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375 -0.0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64701 -0.112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-564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36719 -0.099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495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50234 -0.0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-233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20703 -0.118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5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lika 75" descr="Slika na kojoj se prikazuje sunčane naočale&#10;&#10;Opis je automatski generiran">
            <a:extLst>
              <a:ext uri="{FF2B5EF4-FFF2-40B4-BE49-F238E27FC236}">
                <a16:creationId xmlns:a16="http://schemas.microsoft.com/office/drawing/2014/main" id="{9BF1B7BF-1F22-4753-97DE-355C4BEE7F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68" y="3133541"/>
            <a:ext cx="2002755" cy="2258615"/>
          </a:xfrm>
          <a:prstGeom prst="rect">
            <a:avLst/>
          </a:prstGeom>
        </p:spPr>
      </p:pic>
      <p:pic>
        <p:nvPicPr>
          <p:cNvPr id="75" name="Slika 74" descr="Slika na kojoj se prikazuje sunčane naočale&#10;&#10;Opis je automatski generiran">
            <a:extLst>
              <a:ext uri="{FF2B5EF4-FFF2-40B4-BE49-F238E27FC236}">
                <a16:creationId xmlns:a16="http://schemas.microsoft.com/office/drawing/2014/main" id="{44F067CB-7389-466B-8FC6-3C0D932DE9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36" y="3192496"/>
            <a:ext cx="1919871" cy="2165142"/>
          </a:xfrm>
          <a:prstGeom prst="rect">
            <a:avLst/>
          </a:prstGeom>
        </p:spPr>
      </p:pic>
      <p:pic>
        <p:nvPicPr>
          <p:cNvPr id="43" name="Slika 42" descr="Slika na kojoj se prikazuje sunčane naočale&#10;&#10;Opis je automatski generiran">
            <a:extLst>
              <a:ext uri="{FF2B5EF4-FFF2-40B4-BE49-F238E27FC236}">
                <a16:creationId xmlns:a16="http://schemas.microsoft.com/office/drawing/2014/main" id="{81947EDE-7572-442F-8A38-8AF12D3796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53" y="3218975"/>
            <a:ext cx="1919872" cy="2165143"/>
          </a:xfrm>
          <a:prstGeom prst="rect">
            <a:avLst/>
          </a:prstGeom>
        </p:spPr>
      </p:pic>
      <p:pic>
        <p:nvPicPr>
          <p:cNvPr id="74" name="Slika 73" descr="Slika na kojoj se prikazuje sunčane naočale&#10;&#10;Opis je automatski generiran">
            <a:extLst>
              <a:ext uri="{FF2B5EF4-FFF2-40B4-BE49-F238E27FC236}">
                <a16:creationId xmlns:a16="http://schemas.microsoft.com/office/drawing/2014/main" id="{5F27BB5A-B6DA-449A-8B56-6B18842045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25" y="3199479"/>
            <a:ext cx="1919871" cy="2165142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4AE0982B-8177-4C72-BE96-2435F1727BFF}"/>
              </a:ext>
            </a:extLst>
          </p:cNvPr>
          <p:cNvSpPr/>
          <p:nvPr/>
        </p:nvSpPr>
        <p:spPr>
          <a:xfrm>
            <a:off x="408039" y="342958"/>
            <a:ext cx="11375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Rasporedi </a:t>
            </a:r>
            <a:r>
              <a:rPr lang="hr-HR" sz="3200">
                <a:latin typeface="Segoe UI Light" panose="020B0502040204020203" pitchFamily="34" charset="0"/>
                <a:cs typeface="Segoe UI Light" panose="020B0502040204020203" pitchFamily="34" charset="0"/>
              </a:rPr>
              <a:t>20 licitarskih </a:t>
            </a:r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srca u 4 košare. Koliko će licitarskih srca biti u svakoj košari? Riješi zadatak oduzimanjem i dijeljenjem.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87AA51CD-C5DD-415E-881B-0763CF7283EB}"/>
              </a:ext>
            </a:extLst>
          </p:cNvPr>
          <p:cNvSpPr/>
          <p:nvPr/>
        </p:nvSpPr>
        <p:spPr>
          <a:xfrm>
            <a:off x="1217358" y="3811213"/>
            <a:ext cx="220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4 – 4 = 0</a:t>
            </a:r>
          </a:p>
        </p:txBody>
      </p:sp>
      <p:pic>
        <p:nvPicPr>
          <p:cNvPr id="41" name="Slika 40">
            <a:extLst>
              <a:ext uri="{FF2B5EF4-FFF2-40B4-BE49-F238E27FC236}">
                <a16:creationId xmlns:a16="http://schemas.microsoft.com/office/drawing/2014/main" id="{25FDCF44-F42D-4572-ADF0-47FCEACC9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469" y="1593012"/>
            <a:ext cx="696890" cy="614815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8E883468-10B2-4757-AD16-CE1062340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309" y="1593012"/>
            <a:ext cx="696890" cy="614815"/>
          </a:xfrm>
          <a:prstGeom prst="rect">
            <a:avLst/>
          </a:prstGeom>
        </p:spPr>
      </p:pic>
      <p:pic>
        <p:nvPicPr>
          <p:cNvPr id="45" name="Slika 44">
            <a:extLst>
              <a:ext uri="{FF2B5EF4-FFF2-40B4-BE49-F238E27FC236}">
                <a16:creationId xmlns:a16="http://schemas.microsoft.com/office/drawing/2014/main" id="{F54F4D96-EAE2-4F21-B9A1-B5C160D2D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149" y="1593012"/>
            <a:ext cx="696890" cy="614815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81550705-C396-462F-8D4F-D7327ED90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989" y="1593012"/>
            <a:ext cx="696890" cy="614815"/>
          </a:xfrm>
          <a:prstGeom prst="rect">
            <a:avLst/>
          </a:prstGeom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EF62E29C-19EF-4F88-B2E2-7F76FF807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829" y="1593012"/>
            <a:ext cx="696890" cy="614815"/>
          </a:xfrm>
          <a:prstGeom prst="rect">
            <a:avLst/>
          </a:prstGeom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698811B2-A6E8-475A-98A1-22A371A48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669" y="1599995"/>
            <a:ext cx="696890" cy="614815"/>
          </a:xfrm>
          <a:prstGeom prst="rect">
            <a:avLst/>
          </a:prstGeom>
        </p:spPr>
      </p:pic>
      <p:pic>
        <p:nvPicPr>
          <p:cNvPr id="50" name="Slika 49">
            <a:extLst>
              <a:ext uri="{FF2B5EF4-FFF2-40B4-BE49-F238E27FC236}">
                <a16:creationId xmlns:a16="http://schemas.microsoft.com/office/drawing/2014/main" id="{7B6CAA57-502E-47D6-9DCD-4DEDCC351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469" y="2409639"/>
            <a:ext cx="696890" cy="614815"/>
          </a:xfrm>
          <a:prstGeom prst="rect">
            <a:avLst/>
          </a:prstGeom>
        </p:spPr>
      </p:pic>
      <p:pic>
        <p:nvPicPr>
          <p:cNvPr id="51" name="Slika 50">
            <a:extLst>
              <a:ext uri="{FF2B5EF4-FFF2-40B4-BE49-F238E27FC236}">
                <a16:creationId xmlns:a16="http://schemas.microsoft.com/office/drawing/2014/main" id="{EB4A6EF0-1706-4998-98EA-EAAF29C7B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309" y="2409639"/>
            <a:ext cx="696890" cy="614815"/>
          </a:xfrm>
          <a:prstGeom prst="rect">
            <a:avLst/>
          </a:prstGeom>
        </p:spPr>
      </p:pic>
      <p:pic>
        <p:nvPicPr>
          <p:cNvPr id="52" name="Slika 51">
            <a:extLst>
              <a:ext uri="{FF2B5EF4-FFF2-40B4-BE49-F238E27FC236}">
                <a16:creationId xmlns:a16="http://schemas.microsoft.com/office/drawing/2014/main" id="{46446842-09FF-43EB-B760-041D87307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149" y="2409639"/>
            <a:ext cx="696890" cy="614815"/>
          </a:xfrm>
          <a:prstGeom prst="rect">
            <a:avLst/>
          </a:prstGeom>
        </p:spPr>
      </p:pic>
      <p:pic>
        <p:nvPicPr>
          <p:cNvPr id="53" name="Slika 52">
            <a:extLst>
              <a:ext uri="{FF2B5EF4-FFF2-40B4-BE49-F238E27FC236}">
                <a16:creationId xmlns:a16="http://schemas.microsoft.com/office/drawing/2014/main" id="{C7D752DC-C7AA-477D-B9DD-A3E968962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989" y="2409639"/>
            <a:ext cx="696890" cy="614815"/>
          </a:xfrm>
          <a:prstGeom prst="rect">
            <a:avLst/>
          </a:prstGeom>
        </p:spPr>
      </p:pic>
      <p:pic>
        <p:nvPicPr>
          <p:cNvPr id="54" name="Slika 53">
            <a:extLst>
              <a:ext uri="{FF2B5EF4-FFF2-40B4-BE49-F238E27FC236}">
                <a16:creationId xmlns:a16="http://schemas.microsoft.com/office/drawing/2014/main" id="{590004D3-E94D-4C4A-96CE-6B438D70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829" y="2409639"/>
            <a:ext cx="696890" cy="614815"/>
          </a:xfrm>
          <a:prstGeom prst="rect">
            <a:avLst/>
          </a:prstGeom>
        </p:spPr>
      </p:pic>
      <p:pic>
        <p:nvPicPr>
          <p:cNvPr id="55" name="Slika 54">
            <a:extLst>
              <a:ext uri="{FF2B5EF4-FFF2-40B4-BE49-F238E27FC236}">
                <a16:creationId xmlns:a16="http://schemas.microsoft.com/office/drawing/2014/main" id="{8ECCFEF0-18EA-4C58-BE3E-53633D2D8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669" y="2416622"/>
            <a:ext cx="696890" cy="614815"/>
          </a:xfrm>
          <a:prstGeom prst="rect">
            <a:avLst/>
          </a:prstGeom>
        </p:spPr>
      </p:pic>
      <p:pic>
        <p:nvPicPr>
          <p:cNvPr id="56" name="Slika 55">
            <a:extLst>
              <a:ext uri="{FF2B5EF4-FFF2-40B4-BE49-F238E27FC236}">
                <a16:creationId xmlns:a16="http://schemas.microsoft.com/office/drawing/2014/main" id="{04A56832-FF31-49F1-9891-FD65F1E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509" y="1586029"/>
            <a:ext cx="696890" cy="614815"/>
          </a:xfrm>
          <a:prstGeom prst="rect">
            <a:avLst/>
          </a:prstGeom>
        </p:spPr>
      </p:pic>
      <p:pic>
        <p:nvPicPr>
          <p:cNvPr id="57" name="Slika 56">
            <a:extLst>
              <a:ext uri="{FF2B5EF4-FFF2-40B4-BE49-F238E27FC236}">
                <a16:creationId xmlns:a16="http://schemas.microsoft.com/office/drawing/2014/main" id="{436B52DA-8A67-423F-AE54-42ECCEE72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349" y="1586029"/>
            <a:ext cx="696890" cy="614815"/>
          </a:xfrm>
          <a:prstGeom prst="rect">
            <a:avLst/>
          </a:prstGeom>
        </p:spPr>
      </p:pic>
      <p:pic>
        <p:nvPicPr>
          <p:cNvPr id="58" name="Slika 57">
            <a:extLst>
              <a:ext uri="{FF2B5EF4-FFF2-40B4-BE49-F238E27FC236}">
                <a16:creationId xmlns:a16="http://schemas.microsoft.com/office/drawing/2014/main" id="{F97D35F7-2494-4DEF-82D2-79B6A74B4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139" y="1619832"/>
            <a:ext cx="696890" cy="614815"/>
          </a:xfrm>
          <a:prstGeom prst="rect">
            <a:avLst/>
          </a:prstGeom>
        </p:spPr>
      </p:pic>
      <p:pic>
        <p:nvPicPr>
          <p:cNvPr id="59" name="Slika 58">
            <a:extLst>
              <a:ext uri="{FF2B5EF4-FFF2-40B4-BE49-F238E27FC236}">
                <a16:creationId xmlns:a16="http://schemas.microsoft.com/office/drawing/2014/main" id="{83959FE0-BE38-44AF-9F83-EC90C11DF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029" y="1586029"/>
            <a:ext cx="696890" cy="614815"/>
          </a:xfrm>
          <a:prstGeom prst="rect">
            <a:avLst/>
          </a:prstGeom>
        </p:spPr>
      </p:pic>
      <p:pic>
        <p:nvPicPr>
          <p:cNvPr id="68" name="Slika 67">
            <a:extLst>
              <a:ext uri="{FF2B5EF4-FFF2-40B4-BE49-F238E27FC236}">
                <a16:creationId xmlns:a16="http://schemas.microsoft.com/office/drawing/2014/main" id="{DC7C21CF-1983-43E9-853D-A71CECFF8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509" y="2451119"/>
            <a:ext cx="696890" cy="614815"/>
          </a:xfrm>
          <a:prstGeom prst="rect">
            <a:avLst/>
          </a:prstGeom>
        </p:spPr>
      </p:pic>
      <p:pic>
        <p:nvPicPr>
          <p:cNvPr id="69" name="Slika 68">
            <a:extLst>
              <a:ext uri="{FF2B5EF4-FFF2-40B4-BE49-F238E27FC236}">
                <a16:creationId xmlns:a16="http://schemas.microsoft.com/office/drawing/2014/main" id="{B0CD3761-4C85-41D3-BF30-8F5552545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349" y="2451119"/>
            <a:ext cx="696890" cy="614815"/>
          </a:xfrm>
          <a:prstGeom prst="rect">
            <a:avLst/>
          </a:prstGeom>
        </p:spPr>
      </p:pic>
      <p:pic>
        <p:nvPicPr>
          <p:cNvPr id="70" name="Slika 69">
            <a:extLst>
              <a:ext uri="{FF2B5EF4-FFF2-40B4-BE49-F238E27FC236}">
                <a16:creationId xmlns:a16="http://schemas.microsoft.com/office/drawing/2014/main" id="{6BFB6B1A-6367-48BE-B9D9-C6FC88092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189" y="2451119"/>
            <a:ext cx="696890" cy="614815"/>
          </a:xfrm>
          <a:prstGeom prst="rect">
            <a:avLst/>
          </a:prstGeom>
        </p:spPr>
      </p:pic>
      <p:pic>
        <p:nvPicPr>
          <p:cNvPr id="71" name="Slika 70">
            <a:extLst>
              <a:ext uri="{FF2B5EF4-FFF2-40B4-BE49-F238E27FC236}">
                <a16:creationId xmlns:a16="http://schemas.microsoft.com/office/drawing/2014/main" id="{451A3935-CEF5-4E12-A187-286226B6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029" y="2451119"/>
            <a:ext cx="696890" cy="614815"/>
          </a:xfrm>
          <a:prstGeom prst="rect">
            <a:avLst/>
          </a:prstGeom>
        </p:spPr>
      </p:pic>
      <p:sp>
        <p:nvSpPr>
          <p:cNvPr id="77" name="Pravokutnik 76">
            <a:extLst>
              <a:ext uri="{FF2B5EF4-FFF2-40B4-BE49-F238E27FC236}">
                <a16:creationId xmlns:a16="http://schemas.microsoft.com/office/drawing/2014/main" id="{5A75738E-E040-4907-B172-14FD54384244}"/>
              </a:ext>
            </a:extLst>
          </p:cNvPr>
          <p:cNvSpPr/>
          <p:nvPr/>
        </p:nvSpPr>
        <p:spPr>
          <a:xfrm>
            <a:off x="6140917" y="1522729"/>
            <a:ext cx="2234850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 : 4 = 5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DDCF430F-D3EA-4A87-85CA-2A1D36F70590}"/>
              </a:ext>
            </a:extLst>
          </p:cNvPr>
          <p:cNvSpPr txBox="1"/>
          <p:nvPr/>
        </p:nvSpPr>
        <p:spPr>
          <a:xfrm>
            <a:off x="1201012" y="1927239"/>
            <a:ext cx="223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20 – 4 = 16 </a:t>
            </a:r>
          </a:p>
          <a:p>
            <a:endParaRPr lang="hr-HR" sz="3200" dirty="0"/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9E64F9A9-6841-4D0A-A8EB-302FB42A8998}"/>
              </a:ext>
            </a:extLst>
          </p:cNvPr>
          <p:cNvSpPr txBox="1"/>
          <p:nvPr/>
        </p:nvSpPr>
        <p:spPr>
          <a:xfrm>
            <a:off x="1205099" y="2425947"/>
            <a:ext cx="223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16 – 4 = 12 </a:t>
            </a:r>
          </a:p>
          <a:p>
            <a:endParaRPr lang="hr-HR" sz="3200" dirty="0"/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F380A056-0840-4F6B-B140-D754495E5E08}"/>
              </a:ext>
            </a:extLst>
          </p:cNvPr>
          <p:cNvSpPr txBox="1"/>
          <p:nvPr/>
        </p:nvSpPr>
        <p:spPr>
          <a:xfrm>
            <a:off x="1209186" y="2899049"/>
            <a:ext cx="223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12 – 4 = 8 </a:t>
            </a:r>
          </a:p>
          <a:p>
            <a:endParaRPr lang="hr-HR" sz="3200" dirty="0"/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6CDF7F6C-9072-43EE-923E-99A2479A8C9D}"/>
              </a:ext>
            </a:extLst>
          </p:cNvPr>
          <p:cNvSpPr txBox="1"/>
          <p:nvPr/>
        </p:nvSpPr>
        <p:spPr>
          <a:xfrm>
            <a:off x="1213273" y="3322175"/>
            <a:ext cx="223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 8 – 4 = 4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F15C1AF-9E0D-41F7-BB8B-C5618EFC1CA5}"/>
              </a:ext>
            </a:extLst>
          </p:cNvPr>
          <p:cNvSpPr/>
          <p:nvPr/>
        </p:nvSpPr>
        <p:spPr>
          <a:xfrm>
            <a:off x="4378643" y="2327406"/>
            <a:ext cx="6858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 svakoj košari će biti 5 licitarskih srca</a:t>
            </a:r>
            <a:r>
              <a:rPr lang="hr-HR" dirty="0">
                <a:latin typeface="Times New Roman" panose="02020603050405020304" pitchFamily="18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7421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0208 0.42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4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10208 0.429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14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20105 0.42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214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 0.42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9271 0.3844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92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09127 0.380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1900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-0.00533 L 0.01328 0.387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19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4.07407E-6 L 0.12421 0.398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00856 L -0.04531 0.437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2145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5495 0.4481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240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6 0.00394 L 0.08698 0.319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1578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20182 0.315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07734 0.3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1713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04297 0.34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713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14401 0.3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713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1019 L 0.2319 0.341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18634 L -0.25885 0.243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214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53 0.233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16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-3.33333E-6 L -0.05508 0.243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1217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4935 0.2435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7" grpId="0" animBg="1"/>
      <p:bldP spid="36" grpId="0"/>
      <p:bldP spid="37" grpId="0"/>
      <p:bldP spid="38" grpId="0"/>
      <p:bldP spid="39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0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1489" y="2267926"/>
            <a:ext cx="2354934" cy="29194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10"/>
          <p:cNvGraphicFramePr/>
          <p:nvPr/>
        </p:nvGraphicFramePr>
        <p:xfrm>
          <a:off x="1986456" y="462427"/>
          <a:ext cx="2617075" cy="5181700"/>
        </p:xfrm>
        <a:graphic>
          <a:graphicData uri="http://schemas.openxmlformats.org/drawingml/2006/table">
            <a:tbl>
              <a:tblPr firstRow="1" bandRow="1">
                <a:noFill/>
                <a:tableStyleId>{FD7DCA53-5D7E-4798-AA12-7284C49D6059}</a:tableStyleId>
              </a:tblPr>
              <a:tblGrid>
                <a:gridCol w="261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4 : 4 = 1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8 : 4 = 2 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12 : 4 = 3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16 : 4 = 4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20 : 4 = 5 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24 : 4 = 6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28 : 4 = 7 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32 : 4 = 8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36 : 4 = 9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hr-HR" sz="2800" b="0" u="none" strike="noStrike" cap="none">
                          <a:solidFill>
                            <a:schemeClr val="dk1"/>
                          </a:solidFill>
                        </a:rPr>
                        <a:t>40 : 4 = 10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2" name="Google Shape;172;p10"/>
          <p:cNvSpPr txBox="1"/>
          <p:nvPr/>
        </p:nvSpPr>
        <p:spPr>
          <a:xfrm>
            <a:off x="5052965" y="2773556"/>
            <a:ext cx="4267199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TABLICA DIJELJENJA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/>
          <p:nvPr/>
        </p:nvSpPr>
        <p:spPr>
          <a:xfrm>
            <a:off x="2471853" y="2786998"/>
            <a:ext cx="72482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solidFill>
                  <a:srgbClr val="2E75B5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Imenice imenuju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6545766" y="3902927"/>
            <a:ext cx="302890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 dirty="0">
                <a:solidFill>
                  <a:srgbClr val="2E75B5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Jadranka Bralić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/>
          <p:nvPr/>
        </p:nvSpPr>
        <p:spPr>
          <a:xfrm>
            <a:off x="3390900" y="639478"/>
            <a:ext cx="51816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IMENICE IMENUJU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Sve na svijetu svoje ime ima,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snijeg što pada i bijela zima.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3991C7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Ime ima ivančica mala,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 Ani je mama ime dala.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3991C7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Najslađe je ime čokoladi,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 medom se netko sladi.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3390900" y="639478"/>
            <a:ext cx="51816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IMENICE IMENUJU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Sve na </a:t>
            </a: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svijetu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 svoje </a:t>
            </a: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ime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 ima,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snijeg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 što pada i bijela </a:t>
            </a: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zima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.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3991C7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Ime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 ima </a:t>
            </a: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ivančica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 mala,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 </a:t>
            </a: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Ani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 je </a:t>
            </a: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mama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 ime dala.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3991C7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Najslađe je ime </a:t>
            </a: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čokoladi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,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i </a:t>
            </a: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medom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 se netko sladi.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/>
          <p:nvPr/>
        </p:nvSpPr>
        <p:spPr>
          <a:xfrm>
            <a:off x="5270937" y="5239122"/>
            <a:ext cx="1618593" cy="712582"/>
          </a:xfrm>
          <a:custGeom>
            <a:avLst/>
            <a:gdLst/>
            <a:ahLst/>
            <a:cxnLst/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 cap="flat" cmpd="sng">
            <a:solidFill>
              <a:srgbClr val="2E82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3"/>
          <p:cNvSpPr txBox="1"/>
          <p:nvPr/>
        </p:nvSpPr>
        <p:spPr>
          <a:xfrm>
            <a:off x="4477405" y="5305373"/>
            <a:ext cx="32056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BIĆA</a:t>
            </a:r>
            <a:endParaRPr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92" name="Google Shape;192;p13" descr="Slika na kojoj se prikazuje mačka, životinja, sisavac, sjedenje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2278" y="856936"/>
            <a:ext cx="3501833" cy="3239196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93" name="Google Shape;193;p13" descr="Slika na kojoj se prikazuje osoba, na otvorenom, šešir, nošenje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830" y="827809"/>
            <a:ext cx="3354956" cy="3331083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94" name="Google Shape;194;p13" descr="Slika na kojoj se prikazuje biljka, suncokret, cvijet, čičak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0603" y="827809"/>
            <a:ext cx="3501833" cy="3297451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95" name="Google Shape;195;p13"/>
          <p:cNvSpPr txBox="1"/>
          <p:nvPr/>
        </p:nvSpPr>
        <p:spPr>
          <a:xfrm>
            <a:off x="680460" y="4389472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DJEČAK</a:t>
            </a:r>
            <a:endParaRPr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4709652" y="4372187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MAČKA</a:t>
            </a:r>
            <a:endParaRPr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8738844" y="4372186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CVIJET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4" descr="Slika na kojoj se prikazuje zgrada, krov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506" y="1113392"/>
            <a:ext cx="3266153" cy="2948016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04" name="Google Shape;204;p14" descr="Slika na kojoj se prikazuje na otvorenom, zgrada, dodatak, sjedenje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941" y="1113393"/>
            <a:ext cx="3266153" cy="2948015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05" name="Google Shape;205;p14" descr="Slika na kojoj se prikazuje na zatvorenom, sjedenje, bijelo, malo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9907" y="1113393"/>
            <a:ext cx="3266153" cy="2948014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06" name="Google Shape;206;p14"/>
          <p:cNvSpPr/>
          <p:nvPr/>
        </p:nvSpPr>
        <p:spPr>
          <a:xfrm>
            <a:off x="5171285" y="5105273"/>
            <a:ext cx="1866123" cy="712582"/>
          </a:xfrm>
          <a:custGeom>
            <a:avLst/>
            <a:gdLst/>
            <a:ahLst/>
            <a:cxnLst/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 cap="flat" cmpd="sng">
            <a:solidFill>
              <a:srgbClr val="2E82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4493172" y="5117355"/>
            <a:ext cx="32056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STVARI</a:t>
            </a:r>
            <a:endParaRPr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715184" y="4218790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TORBA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4688142" y="4218790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KROV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8661100" y="4218790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PLOČA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/>
          <p:nvPr/>
        </p:nvSpPr>
        <p:spPr>
          <a:xfrm>
            <a:off x="5023413" y="5082704"/>
            <a:ext cx="2255933" cy="712582"/>
          </a:xfrm>
          <a:custGeom>
            <a:avLst/>
            <a:gdLst/>
            <a:ahLst/>
            <a:cxnLst/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 cap="flat" cmpd="sng">
            <a:solidFill>
              <a:srgbClr val="2E82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4494338" y="5141971"/>
            <a:ext cx="32056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POJAVE</a:t>
            </a:r>
            <a:endParaRPr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18" name="Google Shape;218;p15"/>
          <p:cNvPicPr preferRelativeResize="0"/>
          <p:nvPr/>
        </p:nvPicPr>
        <p:blipFill rotWithShape="1">
          <a:blip r:embed="rId3">
            <a:alphaModFix/>
          </a:blip>
          <a:srcRect t="-15284"/>
          <a:stretch/>
        </p:blipFill>
        <p:spPr>
          <a:xfrm>
            <a:off x="4477405" y="1099074"/>
            <a:ext cx="3101523" cy="2841891"/>
          </a:xfrm>
          <a:prstGeom prst="flowChartConnector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9" name="Google Shape;219;p15" descr="Slika na kojoj se prikazuje staklo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22" y="1062714"/>
            <a:ext cx="3266153" cy="2948015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4228" y="1099074"/>
            <a:ext cx="3162020" cy="2911655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21" name="Google Shape;221;p15"/>
          <p:cNvSpPr txBox="1"/>
          <p:nvPr/>
        </p:nvSpPr>
        <p:spPr>
          <a:xfrm>
            <a:off x="715184" y="4175739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VODA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2" name="Google Shape;222;p15"/>
          <p:cNvSpPr txBox="1"/>
          <p:nvPr/>
        </p:nvSpPr>
        <p:spPr>
          <a:xfrm>
            <a:off x="4829341" y="4145323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VJETAR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23" name="Google Shape;223;p15"/>
          <p:cNvSpPr txBox="1"/>
          <p:nvPr/>
        </p:nvSpPr>
        <p:spPr>
          <a:xfrm>
            <a:off x="8778890" y="4175739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MAGLA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/>
          <p:nvPr/>
        </p:nvSpPr>
        <p:spPr>
          <a:xfrm>
            <a:off x="4953965" y="5108051"/>
            <a:ext cx="2222339" cy="712582"/>
          </a:xfrm>
          <a:custGeom>
            <a:avLst/>
            <a:gdLst/>
            <a:ahLst/>
            <a:cxnLst/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 cap="flat" cmpd="sng">
            <a:solidFill>
              <a:srgbClr val="2E82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 txBox="1"/>
          <p:nvPr/>
        </p:nvSpPr>
        <p:spPr>
          <a:xfrm>
            <a:off x="4477405" y="5141177"/>
            <a:ext cx="32056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MJESTA</a:t>
            </a:r>
            <a:endParaRPr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1" name="Google Shape;231;p16" descr="Slika na kojoj se prikazuje trava, na otvorenom, šuma, puteljak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691" y="1070492"/>
            <a:ext cx="3313470" cy="2971239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2840" y="1165656"/>
            <a:ext cx="3313469" cy="2971238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33" name="Google Shape;23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9591" y="1070492"/>
            <a:ext cx="3313469" cy="3052651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34" name="Google Shape;234;p16"/>
          <p:cNvSpPr txBox="1"/>
          <p:nvPr/>
        </p:nvSpPr>
        <p:spPr>
          <a:xfrm>
            <a:off x="680460" y="4218307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ŠUMA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4641843" y="4218307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GRAD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36" name="Google Shape;236;p16"/>
          <p:cNvSpPr txBox="1"/>
          <p:nvPr/>
        </p:nvSpPr>
        <p:spPr>
          <a:xfrm>
            <a:off x="8603227" y="4218307"/>
            <a:ext cx="2772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SELO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5A998DE0-DA06-4516-9614-9CBA6B2964F3}"/>
              </a:ext>
            </a:extLst>
          </p:cNvPr>
          <p:cNvSpPr/>
          <p:nvPr/>
        </p:nvSpPr>
        <p:spPr>
          <a:xfrm>
            <a:off x="3965388" y="3218140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 </a:t>
            </a:r>
            <a:endParaRPr lang="hr-HR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6771049-4B32-4961-A222-C1001199F32D}"/>
              </a:ext>
            </a:extLst>
          </p:cNvPr>
          <p:cNvSpPr/>
          <p:nvPr/>
        </p:nvSpPr>
        <p:spPr>
          <a:xfrm>
            <a:off x="6533307" y="3618249"/>
            <a:ext cx="3789218" cy="120032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VELIKE OČI IMA,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LOVI RADO BAŠ PO NOĆI,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POSLIJE SVAKOG DOBROG LOVA,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SPAVATI IDE ...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A1AC2765-3552-4176-BCC4-D052E565DD7C}"/>
              </a:ext>
            </a:extLst>
          </p:cNvPr>
          <p:cNvSpPr/>
          <p:nvPr/>
        </p:nvSpPr>
        <p:spPr>
          <a:xfrm>
            <a:off x="1690732" y="3710583"/>
            <a:ext cx="411432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NEMA NOGE, 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BRZO BJEŽI,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 NJE SVAKI STVOR SE JEŽI ...</a:t>
            </a:r>
            <a:r>
              <a:rPr lang="en-US" dirty="0">
                <a:latin typeface="Calibri" panose="020F0502020204030204" pitchFamily="34" charset="0"/>
              </a:rPr>
              <a:t>​</a:t>
            </a:r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B92C7776-F2D6-49B9-9A7E-71F2B39633D7}"/>
              </a:ext>
            </a:extLst>
          </p:cNvPr>
          <p:cNvSpPr/>
          <p:nvPr/>
        </p:nvSpPr>
        <p:spPr>
          <a:xfrm>
            <a:off x="1544371" y="2017811"/>
            <a:ext cx="4114323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BODLJE IMA,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KAKTUS NIJE,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KAD UPLAŠIŠ GA,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 KLUPKO SE SVIJA ...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24BEF932-4009-4618-A2F6-162BB6203CB9}"/>
              </a:ext>
            </a:extLst>
          </p:cNvPr>
          <p:cNvSpPr/>
          <p:nvPr/>
        </p:nvSpPr>
        <p:spPr>
          <a:xfrm>
            <a:off x="6533307" y="2017811"/>
            <a:ext cx="3789217" cy="120032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CRNO RUHO IMA,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REPOM RADO KLIMA, 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 GAJU SKAKUTA,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algn="ctr" fontAlgn="base"/>
            <a:r>
              <a:rPr lang="en-GB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FRULA MU JE ŽUTA ...</a:t>
            </a: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7E7E92D-87A3-418C-8DA4-6466A801A646}"/>
              </a:ext>
            </a:extLst>
          </p:cNvPr>
          <p:cNvSpPr txBox="1"/>
          <p:nvPr/>
        </p:nvSpPr>
        <p:spPr>
          <a:xfrm>
            <a:off x="426028" y="534479"/>
            <a:ext cx="592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Dječji radovi: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230B3EE-6591-4A5C-8866-D0A9440B1EB9}"/>
              </a:ext>
            </a:extLst>
          </p:cNvPr>
          <p:cNvSpPr txBox="1"/>
          <p:nvPr/>
        </p:nvSpPr>
        <p:spPr>
          <a:xfrm>
            <a:off x="4661822" y="1048825"/>
            <a:ext cx="3064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ZAGONETKE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DB47159-5534-4EE9-BC71-42907457D10D}"/>
              </a:ext>
            </a:extLst>
          </p:cNvPr>
          <p:cNvSpPr txBox="1"/>
          <p:nvPr/>
        </p:nvSpPr>
        <p:spPr>
          <a:xfrm>
            <a:off x="9668178" y="5218687"/>
            <a:ext cx="8386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5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Dino</a:t>
            </a:r>
          </a:p>
        </p:txBody>
      </p:sp>
    </p:spTree>
    <p:extLst>
      <p:ext uri="{BB962C8B-B14F-4D97-AF65-F5344CB8AC3E}">
        <p14:creationId xmlns:p14="http://schemas.microsoft.com/office/powerpoint/2010/main" val="1990414060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7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735" y="1520897"/>
            <a:ext cx="3078864" cy="334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091" y="355098"/>
            <a:ext cx="3078864" cy="334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4655" y="1520897"/>
            <a:ext cx="3078864" cy="334659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 txBox="1"/>
          <p:nvPr/>
        </p:nvSpPr>
        <p:spPr>
          <a:xfrm>
            <a:off x="1553497" y="2979174"/>
            <a:ext cx="10520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LIJEP 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5495101" y="1823767"/>
            <a:ext cx="10520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CVIJET 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9398061" y="3006524"/>
            <a:ext cx="10520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PJEVATI </a:t>
            </a:r>
            <a:endParaRPr/>
          </a:p>
        </p:txBody>
      </p:sp>
      <p:pic>
        <p:nvPicPr>
          <p:cNvPr id="247" name="Google Shape;247;p17" descr="Slika na kojoj se prikazuje sat, sob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5272" y="3854985"/>
            <a:ext cx="4999383" cy="218898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7"/>
          <p:cNvSpPr/>
          <p:nvPr/>
        </p:nvSpPr>
        <p:spPr>
          <a:xfrm>
            <a:off x="5335326" y="1347585"/>
            <a:ext cx="1371600" cy="1346453"/>
          </a:xfrm>
          <a:prstGeom prst="flowChartConnector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8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735" y="1520897"/>
            <a:ext cx="3078864" cy="334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3091" y="355098"/>
            <a:ext cx="3078864" cy="334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4655" y="1520897"/>
            <a:ext cx="3078864" cy="334659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8"/>
          <p:cNvSpPr txBox="1"/>
          <p:nvPr/>
        </p:nvSpPr>
        <p:spPr>
          <a:xfrm>
            <a:off x="1553497" y="2979174"/>
            <a:ext cx="10520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ZELENA </a:t>
            </a: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5495101" y="1823767"/>
            <a:ext cx="10520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RODA </a:t>
            </a: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9398061" y="3006524"/>
            <a:ext cx="10520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KATJA </a:t>
            </a:r>
            <a:endParaRPr/>
          </a:p>
        </p:txBody>
      </p:sp>
      <p:pic>
        <p:nvPicPr>
          <p:cNvPr id="259" name="Google Shape;259;p18" descr="Slika na kojoj se prikazuje sat, sob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5272" y="3854985"/>
            <a:ext cx="4999383" cy="218898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8"/>
          <p:cNvSpPr/>
          <p:nvPr/>
        </p:nvSpPr>
        <p:spPr>
          <a:xfrm>
            <a:off x="5335327" y="1335206"/>
            <a:ext cx="1371600" cy="1346453"/>
          </a:xfrm>
          <a:prstGeom prst="flowChartConnector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>
            <a:off x="9186891" y="2517963"/>
            <a:ext cx="1371600" cy="1346453"/>
          </a:xfrm>
          <a:prstGeom prst="flowChartConnector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/>
        </p:nvSpPr>
        <p:spPr>
          <a:xfrm>
            <a:off x="4371274" y="3036575"/>
            <a:ext cx="4629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500" u="sng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  <a:hlinkClick r:id="rId3"/>
              </a:rPr>
              <a:t>slovo na slovo</a:t>
            </a:r>
            <a:endParaRPr sz="4500" dirty="0">
              <a:solidFill>
                <a:schemeClr val="dk1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/>
          <p:nvPr/>
        </p:nvSpPr>
        <p:spPr>
          <a:xfrm>
            <a:off x="0" y="2664335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Moj zavičaj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/>
          <p:nvPr/>
        </p:nvSpPr>
        <p:spPr>
          <a:xfrm>
            <a:off x="0" y="5049195"/>
            <a:ext cx="12191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BREŽULJKASTI</a:t>
            </a:r>
            <a:r>
              <a:rPr lang="hr-HR" sz="3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ZAVIČAJ </a:t>
            </a:r>
            <a:endParaRPr sz="3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7" name="Google Shape;277;p21" descr="Slika na kojoj se prikazuje trava, na otvorenom, polje, krav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136" y="1118640"/>
            <a:ext cx="8075725" cy="36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/>
          <p:nvPr/>
        </p:nvSpPr>
        <p:spPr>
          <a:xfrm>
            <a:off x="0" y="4756153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GORSKI</a:t>
            </a:r>
            <a:r>
              <a:rPr lang="hr-HR" sz="3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ZAVIČAJ  </a:t>
            </a:r>
            <a:endParaRPr sz="3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83" name="Google Shape;283;p22" descr="Slika na kojoj se prikazuje trava, na otvorenom, planina, polje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843" y="943859"/>
            <a:ext cx="8243357" cy="3680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/>
        </p:nvSpPr>
        <p:spPr>
          <a:xfrm>
            <a:off x="-76199" y="4906172"/>
            <a:ext cx="122681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NIZINSKI ZAVIČAJ </a:t>
            </a:r>
            <a:endParaRPr sz="3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89" name="Google Shape;289;p23" descr="Slika na kojoj se prikazuje trava, na otvorenom, objekt, vjetrenjač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9799" y="1135828"/>
            <a:ext cx="8035370" cy="358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/>
          <p:nvPr/>
        </p:nvSpPr>
        <p:spPr>
          <a:xfrm>
            <a:off x="0" y="4873866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PRIMORSKI ZAVIČAJ </a:t>
            </a:r>
            <a:endParaRPr sz="3200">
              <a:solidFill>
                <a:schemeClr val="dk1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</p:txBody>
      </p:sp>
      <p:pic>
        <p:nvPicPr>
          <p:cNvPr id="295" name="Google Shape;295;p24" descr="Slika na kojoj se prikazuje voda, na otvorenom, trava, prirod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9988" y="1204897"/>
            <a:ext cx="7592024" cy="3387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D76BEB9-9A3A-4AA5-BD3E-A9F2BA790434}"/>
              </a:ext>
            </a:extLst>
          </p:cNvPr>
          <p:cNvSpPr txBox="1"/>
          <p:nvPr/>
        </p:nvSpPr>
        <p:spPr>
          <a:xfrm>
            <a:off x="4511446" y="2705047"/>
            <a:ext cx="28448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spoji parove</a:t>
            </a:r>
            <a:endParaRPr lang="hr-HR" sz="3500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>
            <a:spLocks noGrp="1"/>
          </p:cNvSpPr>
          <p:nvPr>
            <p:ph type="title"/>
          </p:nvPr>
        </p:nvSpPr>
        <p:spPr>
          <a:xfrm>
            <a:off x="915427" y="1152358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Domaća zadaća i lijepo i dobro:</a:t>
            </a:r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body" idx="2"/>
          </p:nvPr>
        </p:nvSpPr>
        <p:spPr>
          <a:xfrm>
            <a:off x="4434358" y="2526077"/>
            <a:ext cx="7376725" cy="180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podijeli papir na četiri jednaka dijela</a:t>
            </a:r>
            <a:endParaRPr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napravi igru memorije množenja i dijeljenja brojem 4 </a:t>
            </a:r>
            <a:endParaRPr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odigraj igru „</a:t>
            </a:r>
            <a:r>
              <a:rPr lang="hr-HR" sz="3200" i="1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država, grad, selo” 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         svojim ukućanima</a:t>
            </a:r>
            <a:endParaRPr sz="3200" dirty="0">
              <a:solidFill>
                <a:srgbClr val="3991C7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7" name="Google Shape;307;p26" descr="Slika na kojoj se prikazuje sob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758" y="2057453"/>
            <a:ext cx="3928600" cy="3118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EC387634-EBD2-45CC-ABFC-231AACDA2AD7}"/>
              </a:ext>
            </a:extLst>
          </p:cNvPr>
          <p:cNvSpPr/>
          <p:nvPr/>
        </p:nvSpPr>
        <p:spPr>
          <a:xfrm>
            <a:off x="504391" y="512656"/>
            <a:ext cx="6096000" cy="54633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PROLJETNA PRIČA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Proljeće, joj pa to je meni najljepše doba godine! ​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Vidjela sam ga jučer, došlo je u moju ulicu, na svaku livadu i u svaku šumicu. Sve je promijenilo svoju boju. Sve je jače zeleno, ljubičasto i žuto. Pojavili su se vjesnici proljeća: lijepi jaglac, ljubičica i visibaba. Izlaze i vrijedne pčelice. Dozvalo ih je cvijeće svojim prekrasnim mirisom.  ​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 proljeće sve je ljepše i jače miriše. Sve nas zove na igru. Jedva čekamo da se iz ulice svi okupimo. Ništa nije ljepše od trčanja po šumi i valjanja po lišću, od igranja skrivača po žbunju. ​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zvuk? Taj zvuk veselih ptica što cvrkuću iznad nas! Svaka svoju pjesmicu ima i cijelom šumicom i livadom odzvanja naš smijeh i  pjesma ptičica. ​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Proljeće je najljepše doba godine i u njemu treba uživati.​</a:t>
            </a:r>
          </a:p>
          <a:p>
            <a:pPr algn="r">
              <a:lnSpc>
                <a:spcPct val="150000"/>
              </a:lnSpc>
            </a:pPr>
            <a:r>
              <a:rPr lang="hr-HR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Mila, Staro Petrovo Selo​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8705AC-D6F7-44AA-A43E-732A44C8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63" y="1091045"/>
            <a:ext cx="4668846" cy="34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8502896-D184-45D5-94BD-76D4FD84B7C1}"/>
              </a:ext>
            </a:extLst>
          </p:cNvPr>
          <p:cNvSpPr txBox="1"/>
          <p:nvPr/>
        </p:nvSpPr>
        <p:spPr>
          <a:xfrm>
            <a:off x="9476509" y="4769427"/>
            <a:ext cx="221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Marko, Višnjevac</a:t>
            </a:r>
          </a:p>
        </p:txBody>
      </p:sp>
    </p:spTree>
    <p:extLst>
      <p:ext uri="{BB962C8B-B14F-4D97-AF65-F5344CB8AC3E}">
        <p14:creationId xmlns:p14="http://schemas.microsoft.com/office/powerpoint/2010/main" val="4088073599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313" name="Google Shape;31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med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9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30"/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334" name="Google Shape;334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30"/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30"/>
          <p:cNvSpPr txBox="1"/>
          <p:nvPr/>
        </p:nvSpPr>
        <p:spPr>
          <a:xfrm>
            <a:off x="648070" y="3042268"/>
            <a:ext cx="3701989" cy="76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37" name="Google Shape;3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6395" y="2426974"/>
            <a:ext cx="2438223" cy="300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0" descr="Slika na kojoj se prikazuje crtež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3570" y="3652936"/>
            <a:ext cx="1906896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0" descr="Slika na kojoj se prikazuje crtež&#10;&#10;Opis je automatski generir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954" y="3004391"/>
            <a:ext cx="149372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41E628C-C676-4157-947C-EF5EEE92CD28}"/>
              </a:ext>
            </a:extLst>
          </p:cNvPr>
          <p:cNvSpPr txBox="1"/>
          <p:nvPr/>
        </p:nvSpPr>
        <p:spPr>
          <a:xfrm>
            <a:off x="2854037" y="550718"/>
            <a:ext cx="648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Čokolada za Tonku</a:t>
            </a:r>
            <a:r>
              <a:rPr lang="hr-HR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1CEF18-DC6C-4639-A0E3-22B0BBF42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29" y="1337901"/>
            <a:ext cx="2930042" cy="41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56F8CC0-9CA2-49B1-93D0-5F109219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23" y="1335547"/>
            <a:ext cx="3071953" cy="41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6663FD-1D80-4D57-85CC-53F26E38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851" y="1354596"/>
            <a:ext cx="3188820" cy="41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3C472D8-3FAF-4315-BBBD-B85B8EDD2FE4}"/>
              </a:ext>
            </a:extLst>
          </p:cNvPr>
          <p:cNvSpPr txBox="1"/>
          <p:nvPr/>
        </p:nvSpPr>
        <p:spPr>
          <a:xfrm>
            <a:off x="2317173" y="5652655"/>
            <a:ext cx="150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CAEC2A0-64AD-4488-A40B-0D20547B213C}"/>
              </a:ext>
            </a:extLst>
          </p:cNvPr>
          <p:cNvSpPr txBox="1"/>
          <p:nvPr/>
        </p:nvSpPr>
        <p:spPr>
          <a:xfrm>
            <a:off x="6156467" y="5611451"/>
            <a:ext cx="150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Lena, Rijeka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2651AB3-D782-4741-99F2-D1B28756E98F}"/>
              </a:ext>
            </a:extLst>
          </p:cNvPr>
          <p:cNvSpPr txBox="1"/>
          <p:nvPr/>
        </p:nvSpPr>
        <p:spPr>
          <a:xfrm>
            <a:off x="9802473" y="5652654"/>
            <a:ext cx="150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</a:t>
            </a: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73F934D-F8DE-4A7B-89A2-EE3C8AA4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14" y="405246"/>
            <a:ext cx="6823296" cy="51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82DE076-644A-49D9-BAEF-B698277B65B9}"/>
              </a:ext>
            </a:extLst>
          </p:cNvPr>
          <p:cNvSpPr txBox="1"/>
          <p:nvPr/>
        </p:nvSpPr>
        <p:spPr>
          <a:xfrm>
            <a:off x="8260773" y="5631873"/>
            <a:ext cx="1501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Rita, Osijek</a:t>
            </a:r>
          </a:p>
        </p:txBody>
      </p:sp>
    </p:spTree>
    <p:extLst>
      <p:ext uri="{BB962C8B-B14F-4D97-AF65-F5344CB8AC3E}">
        <p14:creationId xmlns:p14="http://schemas.microsoft.com/office/powerpoint/2010/main" val="369798209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8573" y="1196566"/>
            <a:ext cx="8229455" cy="44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/>
          <p:nvPr/>
        </p:nvSpPr>
        <p:spPr>
          <a:xfrm>
            <a:off x="3319823" y="3164662"/>
            <a:ext cx="1071976" cy="898185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2C38225-8873-408B-BFB9-F219BF4E723D}"/>
              </a:ext>
            </a:extLst>
          </p:cNvPr>
          <p:cNvSpPr txBox="1"/>
          <p:nvPr/>
        </p:nvSpPr>
        <p:spPr>
          <a:xfrm>
            <a:off x="7720444" y="601641"/>
            <a:ext cx="259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TRAVANJ 2020.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850490" y="958985"/>
            <a:ext cx="60370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Danas: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1341634" y="2082479"/>
            <a:ext cx="8819508" cy="336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Arial"/>
              <a:buNone/>
            </a:pPr>
            <a:endParaRPr sz="2400" b="1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endParaRPr sz="2400" b="1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endParaRPr sz="2400" b="1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2689907" y="2240397"/>
            <a:ext cx="917627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991C7"/>
              </a:buClr>
              <a:buSzPts val="3600"/>
              <a:buFont typeface="Noto Sans Symbols"/>
              <a:buChar char="▪"/>
            </a:pPr>
            <a:r>
              <a:rPr lang="hr-HR" sz="36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dijelimo brojem 4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991C7"/>
              </a:buClr>
              <a:buSzPts val="3600"/>
              <a:buFont typeface="Noto Sans Symbols"/>
              <a:buChar char="▪"/>
            </a:pPr>
            <a:r>
              <a:rPr lang="hr-HR" sz="36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prepoznajemo imenice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991C7"/>
              </a:buClr>
              <a:buSzPts val="3600"/>
              <a:buFont typeface="Noto Sans Symbols"/>
              <a:buChar char="▪"/>
            </a:pPr>
            <a:r>
              <a:rPr lang="hr-HR" sz="36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razlikujemo živo i neživo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3991C7"/>
              </a:buClr>
              <a:buSzPts val="3600"/>
              <a:buFont typeface="Noto Sans Symbols"/>
              <a:buChar char="▪"/>
            </a:pPr>
            <a:r>
              <a:rPr lang="hr-HR" sz="36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opisujemo svoj zavičaj</a:t>
            </a:r>
            <a:endParaRPr sz="5400" dirty="0">
              <a:solidFill>
                <a:srgbClr val="3991C7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/>
          <p:nvPr/>
        </p:nvSpPr>
        <p:spPr>
          <a:xfrm>
            <a:off x="0" y="2659559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Dijeljenje brojem 4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3493057" y="3883356"/>
            <a:ext cx="48669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ponovimo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/>
          <p:nvPr/>
        </p:nvSpPr>
        <p:spPr>
          <a:xfrm>
            <a:off x="1366344" y="1977498"/>
            <a:ext cx="1028962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Tonka želi iznenaditi dvije prijateljice. Odlučila im je izraditi po jedan par naušnica. Kupila je vrećicu s 12 perlica. 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FF0000"/>
              </a:solidFill>
              <a:latin typeface="Segoe UI Semilight" panose="020B0402040204020203" pitchFamily="34" charset="0"/>
              <a:ea typeface="Quattrocento Sans"/>
              <a:cs typeface="Segoe UI Semilight" panose="020B0402040204020203" pitchFamily="34" charset="0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dk1"/>
                </a:solidFill>
                <a:latin typeface="Segoe UI Semilight" panose="020B0402040204020203" pitchFamily="34" charset="0"/>
                <a:ea typeface="Quattrocento Sans"/>
                <a:cs typeface="Segoe UI Semilight" panose="020B0402040204020203" pitchFamily="34" charset="0"/>
                <a:sym typeface="Quattrocento Sans"/>
              </a:rPr>
              <a:t>Koliko je perlica na svakoj naušnici?</a:t>
            </a:r>
            <a:endParaRPr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903890" y="914400"/>
            <a:ext cx="44879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>
                <a:solidFill>
                  <a:srgbClr val="3991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Zadatak: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CD10F59D587A4AA3026165A57E4632" ma:contentTypeVersion="12" ma:contentTypeDescription="Stvaranje novog dokumenta." ma:contentTypeScope="" ma:versionID="c6a781eec72ae210cb79d751d42fbc6f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5c7182050ea257b9fef5b238bb6ed7cc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8FA039-24E8-40BC-BDC9-75AC66E4A9FF}"/>
</file>

<file path=customXml/itemProps2.xml><?xml version="1.0" encoding="utf-8"?>
<ds:datastoreItem xmlns:ds="http://schemas.openxmlformats.org/officeDocument/2006/customXml" ds:itemID="{D4E5DD76-AA49-4E57-8550-35A7DF69CA18}"/>
</file>

<file path=customXml/itemProps3.xml><?xml version="1.0" encoding="utf-8"?>
<ds:datastoreItem xmlns:ds="http://schemas.openxmlformats.org/officeDocument/2006/customXml" ds:itemID="{481633BD-3DEA-44F5-96CD-6028A0B3106B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853</Words>
  <Application>Microsoft Office PowerPoint</Application>
  <PresentationFormat>Široki zaslon</PresentationFormat>
  <Paragraphs>153</Paragraphs>
  <Slides>33</Slides>
  <Notes>29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42" baseType="lpstr">
      <vt:lpstr>Segoe UI Semilight</vt:lpstr>
      <vt:lpstr>Times New Roman</vt:lpstr>
      <vt:lpstr>Arial</vt:lpstr>
      <vt:lpstr>Calibri</vt:lpstr>
      <vt:lpstr>Noto Sans Symbols</vt:lpstr>
      <vt:lpstr>Quattrocento Sans</vt:lpstr>
      <vt:lpstr>Segoe UI</vt:lpstr>
      <vt:lpstr>Segoe UI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Danas: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Domaća zadaća i lijepo i dobro:</vt:lpstr>
      <vt:lpstr>PowerPoint prezentacija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Tonka Brailo</cp:lastModifiedBy>
  <cp:revision>13</cp:revision>
  <dcterms:created xsi:type="dcterms:W3CDTF">2020-04-02T11:53:34Z</dcterms:created>
  <dcterms:modified xsi:type="dcterms:W3CDTF">2020-04-06T20:26:49Z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