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8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  <p:embeddedFont>
      <p:font typeface="Segoe UI Semilight" panose="020B0402040204020203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jLWG/q/NXNBpxUqVZB1k/+I/X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0A099B-BCFC-46CC-A95A-8E0C2535567D}">
  <a:tblStyle styleId="{080A099B-BCFC-46CC-A95A-8E0C253556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291" name="Google Shape;29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28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860648/likovna-kultura/igra-jedinac-ili-brat-sa-sestr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sJsHf8VJ7Ej7WZAYDugqSCYK33sr2qm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zazivot.hr/fotografij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270552" y="0"/>
            <a:ext cx="11794733" cy="657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Kuća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SLOŽNA BRAĆA KUĆU GRADE. Ta mi je poslovica najdraža. Oduvijek sam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željela imati i braću i kuću. Nažalost, u malom stanu u velikom gradu. Sama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 mamom i tatom. (Sva sreća da imam svoju sobu.)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Iako sam ih nagovarala da mi rode bracu ili </a:t>
            </a:r>
            <a:r>
              <a:rPr lang="hr-HR" sz="28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seku</a:t>
            </a: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ili oboje – to bih najradije.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Uzalud! Moji me roditelji uopće ne shvaćaju ozbiljno. A već mi je osam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godina. I kako da sad ja imam kuću kad odrastem?! Nema nikakve braće, 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kamoli sloge i kuće! Pokušala sam to svojim roditeljima objasniti, ali oni su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 samo nasmijali i rekli da ću se ja već nekako snaći. Šipak ću se snaći, kako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bih mogla ja sama sagraditi kuću?! Već će mi netko pomoći, kažu oni.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1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198633" y="142940"/>
            <a:ext cx="11794733" cy="652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hr-HR" sz="2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Sva je sreća da ja imam ujake. Jedan je električar, drugi zidar, a treći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vodoinstalater.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I sva trojica imaju kuću. To je posve logično. Svaku od te tri kuće gradili su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zajedno. Ujak zidar bio je glavni u zidarskim poslovima, ujak električar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uvodio je struju, a ujak vodoinstalater postavljao je vodu za cijevi i slavine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 vodu. I Tako u sve tri kuće redom.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Pitala sam mamu zašto ujaci nisu pomogli njoj i tati sagraditi kuću. Rekla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 je da je njima lijepo i u stanu.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44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198633" y="881215"/>
            <a:ext cx="11657745" cy="562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Čuli za moju muku ujaci pa su me utješili: obećali su mi da će mi pomoć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sagraditi kuću kad odrastem. Podsjetili su me da ja imam i šest bratića.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Tako vam ja sada, kad se zaželim bratske ljubavi, odem svaki put drugom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ujaku. Igram se s bratićima i lakše mi je.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Nije mi više tako teško biti jedinica.</a:t>
            </a:r>
          </a:p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tako, mama i tata su odahnuli, a ja sam opet ona stara, bezbrižna Lana. </a:t>
            </a:r>
          </a:p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</a:t>
            </a:r>
          </a:p>
          <a:p>
            <a:pPr algn="just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                                                            </a:t>
            </a:r>
            <a:r>
              <a:rPr lang="hr-HR" sz="28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Milena N. Kramer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12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djevojčica željela imati?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Gdje je djevojčica živjela?</a:t>
            </a: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1211237" y="2527007"/>
            <a:ext cx="662794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Živjela je u velikom gradu u stanu.</a:t>
            </a:r>
            <a:endParaRPr i="1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Željela je imati braću i kuću.</a:t>
            </a:r>
            <a:endParaRPr i="1"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Na što je nagovarala svoje roditelje?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981607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Nagovarala ih je da joj rode brata ili sestru.</a:t>
            </a:r>
            <a:endParaRPr i="1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Lana objašnjava svoj problem?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Ne može izgraditi kuću jer je sama.</a:t>
            </a:r>
            <a:endParaRPr sz="2800" i="1"/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8135">
            <a:off x="8432495" y="753452"/>
            <a:ext cx="3092955" cy="464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Koje su joj objašnjenje dali roditelji?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838198" y="1968558"/>
            <a:ext cx="965629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Što su ujaci obećali Lani?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Obećali su joj sagraditi kuću kad odraste.</a:t>
            </a:r>
            <a:endParaRPr i="1"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727236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Objasnili su joj da će se već nekako snaći.</a:t>
            </a:r>
            <a:endParaRPr i="1"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963302" y="3409808"/>
            <a:ext cx="962966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Koga još Lana ima u široj obitelji?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690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U obitelji ima šest bratića.</a:t>
            </a:r>
            <a:endParaRPr i="1"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Zašto je Lani važna bratska ljubav?</a:t>
            </a:r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Zbog toga što nema nikoga kod kuće za igru.</a:t>
            </a:r>
            <a:endParaRPr i="1"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6773">
            <a:off x="7895419" y="1961538"/>
            <a:ext cx="4081482" cy="269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542778" y="1471041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Kako jedinci mogu prevladati samoću?</a:t>
            </a: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542778" y="3604932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Što možeš raditi sam, a što kada nisi sam?</a:t>
            </a:r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1209729" y="2182338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Mogu pozvati prijatelja k sebi na igru.</a:t>
            </a:r>
            <a:endParaRPr i="1"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2320072" y="4316229"/>
            <a:ext cx="67586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Provjeri kroz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digitalnu igru: wordwall</a:t>
            </a: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285" y="808084"/>
            <a:ext cx="4158074" cy="271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04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Moja kućica</a:t>
            </a:r>
            <a:endParaRPr/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2" y="1574091"/>
            <a:ext cx="288360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 descr="Izolacija vanjskih zido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12" y="3519280"/>
            <a:ext cx="288360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8766" y="1574091"/>
            <a:ext cx="277646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8765" y="3519280"/>
            <a:ext cx="2776469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6973175" y="1997425"/>
            <a:ext cx="49410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/>
              <a:t>Što na kući može biti veće?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6973179" y="2762515"/>
            <a:ext cx="4766315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na kući može biti manje?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6973179" y="3454570"/>
            <a:ext cx="4940915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je na kući možda jednako?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6973175" y="4219650"/>
            <a:ext cx="45783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kojem su odnosu te </a:t>
            </a:r>
            <a:endParaRPr sz="2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nejednako velike mase?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Zadatak:</a:t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1264023" y="173467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887718" y="1624368"/>
            <a:ext cx="6098709" cy="56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Stvorite svoju zamišljenu kućicu.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887825" y="2610628"/>
            <a:ext cx="5862706" cy="16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Nađite različitu kartonsku ambalažu, ljepilo, škare i kolaž papir ako ga imate.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887718" y="4612342"/>
            <a:ext cx="5862706" cy="55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Budite maštoviti graditelji!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0531" y="1990496"/>
            <a:ext cx="5136669" cy="385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887718" y="3043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Tablica množenja </a:t>
            </a:r>
            <a:endParaRPr/>
          </a:p>
        </p:txBody>
      </p:sp>
      <p:graphicFrame>
        <p:nvGraphicFramePr>
          <p:cNvPr id="192" name="Google Shape;192;p15"/>
          <p:cNvGraphicFramePr/>
          <p:nvPr/>
        </p:nvGraphicFramePr>
        <p:xfrm>
          <a:off x="2922814" y="1482961"/>
          <a:ext cx="7070200" cy="4264700"/>
        </p:xfrm>
        <a:graphic>
          <a:graphicData uri="http://schemas.openxmlformats.org/drawingml/2006/table">
            <a:tbl>
              <a:tblPr firstRow="1" firstCol="1" bandRow="1">
                <a:noFill/>
                <a:tableStyleId>{080A099B-BCFC-46CC-A95A-8E0C2535567D}</a:tableStyleId>
              </a:tblPr>
              <a:tblGrid>
                <a:gridCol w="63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 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4 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54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63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72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81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</a:t>
                      </a:r>
                      <a:endParaRPr sz="20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16"/>
          <p:cNvGraphicFramePr/>
          <p:nvPr/>
        </p:nvGraphicFramePr>
        <p:xfrm>
          <a:off x="2204360" y="865414"/>
          <a:ext cx="8082650" cy="4767950"/>
        </p:xfrm>
        <a:graphic>
          <a:graphicData uri="http://schemas.openxmlformats.org/drawingml/2006/table">
            <a:tbl>
              <a:tblPr firstRow="1" firstCol="1" bandRow="1">
                <a:noFill/>
                <a:tableStyleId>{080A099B-BCFC-46CC-A95A-8E0C2535567D}</a:tableStyleId>
              </a:tblPr>
              <a:tblGrid>
                <a:gridCol w="71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8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 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4 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32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64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36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63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81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90</a:t>
                      </a:r>
                      <a:endParaRPr sz="2400" u="none" strike="noStrike" cap="none">
                        <a:solidFill>
                          <a:srgbClr val="00000A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2782">
            <a:off x="794658" y="865414"/>
            <a:ext cx="73375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6"/>
          <p:cNvSpPr txBox="1"/>
          <p:nvPr/>
        </p:nvSpPr>
        <p:spPr>
          <a:xfrm>
            <a:off x="6702818" y="2155371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3036930" y="3018550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5239499" y="3480215"/>
            <a:ext cx="514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8802335" y="4308405"/>
            <a:ext cx="502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4508631" y="4770070"/>
            <a:ext cx="502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6675520" y="4770070"/>
            <a:ext cx="514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8146353" y="4769356"/>
            <a:ext cx="502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3799664" y="5210429"/>
            <a:ext cx="5084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5910166" y="3018549"/>
            <a:ext cx="5084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7379390" y="3855964"/>
            <a:ext cx="514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9604362" y="5171688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6026279" y="865410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2420946" y="4317629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22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82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1595239" y="5121943"/>
            <a:ext cx="3018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Ana, Delnice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7161400" y="5121943"/>
            <a:ext cx="34276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Viktorija, Veliki Bukovec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42" y="1271157"/>
            <a:ext cx="4732759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9810" y="1271157"/>
            <a:ext cx="5130841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/>
        </p:nvSpPr>
        <p:spPr>
          <a:xfrm>
            <a:off x="1627052" y="990794"/>
            <a:ext cx="9427391" cy="11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Podijeli ili pomnoži dva broja</a:t>
            </a: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2300526" y="2477200"/>
            <a:ext cx="3395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: _____ = 8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1320">
            <a:off x="647700" y="807594"/>
            <a:ext cx="73375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7090225" y="2449775"/>
            <a:ext cx="31695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: _____ = 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7090223" y="3351625"/>
            <a:ext cx="36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: _____ =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2300526" y="3351625"/>
            <a:ext cx="3532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∙ _____ = 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7090223" y="4226025"/>
            <a:ext cx="36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: _____ =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2300527" y="4226025"/>
            <a:ext cx="3795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∙ _____ = 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2300527" y="5100450"/>
            <a:ext cx="36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∙ _____ = 54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6967777" y="5100450"/>
            <a:ext cx="3795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 ∙ _____ = 36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/>
        </p:nvSpPr>
        <p:spPr>
          <a:xfrm>
            <a:off x="1761673" y="862489"/>
            <a:ext cx="10564948" cy="61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Promisli što je </a:t>
            </a:r>
            <a:r>
              <a:rPr lang="hr-HR" sz="3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točno</a:t>
            </a: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a što </a:t>
            </a:r>
            <a:r>
              <a:rPr lang="hr-HR" sz="3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netočno</a:t>
            </a: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1761674" y="1938941"/>
            <a:ext cx="7453259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32 : 4 = 8 jer je 8 ∙ 4 = 32.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1761673" y="2801271"/>
            <a:ext cx="7453259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Višekratnici broja 9 su: 9, 18, 27, 36, 42.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1783926" y="3577953"/>
            <a:ext cx="8786981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Samo neke brojeve možemo dijeliti s nulom. 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783926" y="4490529"/>
            <a:ext cx="2700488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∙ 6 = 9 ∙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6824" y="1808395"/>
            <a:ext cx="1056070" cy="103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6379" y="4490529"/>
            <a:ext cx="1056070" cy="103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5415" y="2489677"/>
            <a:ext cx="1019033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6100" y="3392477"/>
            <a:ext cx="1019033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513">
            <a:off x="664029" y="910151"/>
            <a:ext cx="73375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/>
        </p:nvSpPr>
        <p:spPr>
          <a:xfrm>
            <a:off x="1346481" y="1681910"/>
            <a:ext cx="9762574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Ako umnošci zamijene mjesta, faktor ostaje isti. 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1324526" y="2964284"/>
            <a:ext cx="9644842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Ako je jedan od faktora 2, umnožak je paran broj. 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1324526" y="4149280"/>
            <a:ext cx="7453259" cy="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Petina svakog broja </a:t>
            </a:r>
            <a:r>
              <a:rPr lang="hr-HR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3298" y="2959073"/>
            <a:ext cx="1056070" cy="103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7080" y="1488277"/>
            <a:ext cx="1019033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1537" y="3909660"/>
            <a:ext cx="1019033" cy="9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body" idx="1"/>
          </p:nvPr>
        </p:nvSpPr>
        <p:spPr>
          <a:xfrm>
            <a:off x="817380" y="874664"/>
            <a:ext cx="10541193" cy="57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Izračunaj:</a:t>
            </a: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1697585" y="1627173"/>
            <a:ext cx="8718603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Broj 63 umanji za količnik brojeva 63 i 9.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1697585" y="2841778"/>
            <a:ext cx="6599620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Razliku brojeva 82 i 33 podijeli sa 7.</a:t>
            </a: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1697585" y="4120922"/>
            <a:ext cx="3429586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a) 9 ∙ 4 + 48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1697585" y="4982979"/>
            <a:ext cx="4816076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b) 62 - 6 ∙ 8 + 14 : 2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72946">
            <a:off x="614337" y="2755665"/>
            <a:ext cx="73375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8899">
            <a:off x="564802" y="4020021"/>
            <a:ext cx="73375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8676">
            <a:off x="629200" y="1527034"/>
            <a:ext cx="73375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 obitelji</a:t>
            </a:r>
            <a:endParaRPr/>
          </a:p>
        </p:txBody>
      </p:sp>
      <p:pic>
        <p:nvPicPr>
          <p:cNvPr id="267" name="Google Shape;26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23722" y="1495235"/>
            <a:ext cx="5843591" cy="437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2" title="video-158771889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5950" y="1676400"/>
            <a:ext cx="6096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7551975" y="5351625"/>
            <a:ext cx="4286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Petra, Krapinske Toplice</a:t>
            </a:r>
            <a:endParaRPr sz="26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401402" y="701125"/>
            <a:ext cx="799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 i lijepo i dobro</a:t>
            </a:r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body" idx="1"/>
          </p:nvPr>
        </p:nvSpPr>
        <p:spPr>
          <a:xfrm>
            <a:off x="952766" y="2167168"/>
            <a:ext cx="6574439" cy="73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Provodite vrijeme sa svojom obitelji.</a:t>
            </a:r>
            <a:endParaRPr/>
          </a:p>
        </p:txBody>
      </p:sp>
      <p:pic>
        <p:nvPicPr>
          <p:cNvPr id="280" name="Google Shape;280;p23" descr="Slika na kojoj se prikazuje kutija, sob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015" y="870770"/>
            <a:ext cx="4027714" cy="489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4565743" y="4825066"/>
            <a:ext cx="3272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Katarina, Zagreb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766744" y="4844218"/>
            <a:ext cx="3272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Magdalena, Dunjkovec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377765" y="4825065"/>
            <a:ext cx="3018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Karla, Županja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17" y="981074"/>
            <a:ext cx="2664260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7712" y="981074"/>
            <a:ext cx="5129032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180" y="981074"/>
            <a:ext cx="2525714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/>
          <p:nvPr/>
        </p:nvSpPr>
        <p:spPr>
          <a:xfrm>
            <a:off x="820277" y="5293544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Lana, Đurđenovac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8434155" y="5293543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Lucija, Zagreb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14" y="742712"/>
            <a:ext cx="3150325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sp>
        <p:nvSpPr>
          <p:cNvPr id="90" name="Google Shape;90;p4"/>
          <p:cNvSpPr/>
          <p:nvPr/>
        </p:nvSpPr>
        <p:spPr>
          <a:xfrm>
            <a:off x="4735105" y="5293544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Viktorija, Split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7431" y="742712"/>
            <a:ext cx="3276134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3235" y="742712"/>
            <a:ext cx="3283838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667163" y="5293544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Ante, Split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4827176" y="5293544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Patrik, Baška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80" y="1102712"/>
            <a:ext cx="3518365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895" y="1102712"/>
            <a:ext cx="4102560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1012" y="1102712"/>
            <a:ext cx="2890683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sp>
        <p:nvSpPr>
          <p:cNvPr id="102" name="Google Shape;102;p5"/>
          <p:cNvSpPr/>
          <p:nvPr/>
        </p:nvSpPr>
        <p:spPr>
          <a:xfrm>
            <a:off x="8825354" y="5293543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Chiara, Premantura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1424682" y="1688405"/>
            <a:ext cx="978442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Quattrocento Sans"/>
              <a:buNone/>
            </a:pPr>
            <a:r>
              <a:rPr lang="hr-HR" sz="3500" b="0" i="0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Svi radovi koji nisu prikazani mogu se pronaći na internetskoj stranici Škole za život dostupnoj na: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Quattrocento Sans"/>
              <a:buNone/>
            </a:pPr>
            <a:br>
              <a:rPr lang="hr-HR" sz="3500" b="0" i="0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3500" b="0" i="0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3541158" y="4267082"/>
            <a:ext cx="6096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000"/>
              <a:buFont typeface="Quattrocento Sans"/>
              <a:buNone/>
            </a:pPr>
            <a:r>
              <a:rPr lang="hr-HR" sz="3000" b="0" i="0" u="sng" strike="noStrike" cap="non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https://skolazazivot.hr/fotografije/</a:t>
            </a:r>
            <a:endParaRPr sz="3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1820" y="915690"/>
            <a:ext cx="8505762" cy="51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/>
          <p:nvPr/>
        </p:nvSpPr>
        <p:spPr>
          <a:xfrm>
            <a:off x="7168849" y="3533831"/>
            <a:ext cx="701155" cy="699122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1965891" y="716719"/>
            <a:ext cx="5731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2447778" y="2353282"/>
            <a:ext cx="9213145" cy="244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čitamo priču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razlikujemo veličine masa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množimo i dijelimo uz tablicu množenja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razgovaramo o obitelji.</a:t>
            </a:r>
            <a:endParaRPr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471" y="1931512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887718" y="7524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Kuća</a:t>
            </a:r>
            <a:endParaRPr/>
          </a:p>
        </p:txBody>
      </p:sp>
      <p:sp>
        <p:nvSpPr>
          <p:cNvPr id="127" name="Google Shape;127;p9"/>
          <p:cNvSpPr txBox="1"/>
          <p:nvPr/>
        </p:nvSpPr>
        <p:spPr>
          <a:xfrm>
            <a:off x="6145518" y="1806861"/>
            <a:ext cx="383272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Milena N. Kramer</a:t>
            </a: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749" y="2453188"/>
            <a:ext cx="4817537" cy="320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1194</Words>
  <Application>Microsoft Office PowerPoint</Application>
  <PresentationFormat>Widescreen</PresentationFormat>
  <Paragraphs>367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Danas:</vt:lpstr>
      <vt:lpstr>Kuća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Moja kućica</vt:lpstr>
      <vt:lpstr>Zadatak:</vt:lpstr>
      <vt:lpstr>Tablica množenja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 obitelji</vt:lpstr>
      <vt:lpstr>PowerPoint Presentation</vt:lpstr>
      <vt:lpstr>Domaća zadaća i lijepo i dobro</vt:lpstr>
      <vt:lpstr>PowerPoint Presentation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Tonka Brailo</cp:lastModifiedBy>
  <cp:revision>4</cp:revision>
  <dcterms:created xsi:type="dcterms:W3CDTF">2017-12-15T12:14:31Z</dcterms:created>
  <dcterms:modified xsi:type="dcterms:W3CDTF">2020-05-15T07:06:27Z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