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8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9309100" cy="7053263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Quattrocento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oundtripDataSignature="AMtx7mist+GITzeMNai+WOHnaRk7gDph4w==" r:id="rId41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šnja Modrić" initials="" lastIdx="10" clrIdx="0"/>
  <p:cmAuthor id="1" name="Bella Makovec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01FF1-D0A3-47F7-9A67-62989FD2EE51}" v="14" dt="2020-04-07T16:41:12.762"/>
  </p1510:revLst>
</p1510:revInfo>
</file>

<file path=ppt/tableStyles.xml><?xml version="1.0" encoding="utf-8"?>
<a:tblStyleLst xmlns:a="http://schemas.openxmlformats.org/drawingml/2006/main" def="{7CD97779-9557-4F44-AF3F-B5492C691B10}">
  <a:tblStyle styleId="{7CD97779-9557-4F44-AF3F-B5492C691B1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694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109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9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987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338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0523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Klikom na naslov pjesme otvara se tekst pjesme u Genial.ly</a:t>
            </a:r>
            <a:endParaRPr/>
          </a:p>
        </p:txBody>
      </p:sp>
      <p:sp>
        <p:nvSpPr>
          <p:cNvPr id="187" name="Google Shape;187;p14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937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904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7536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44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017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093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492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994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8536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43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9362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2" name="Google Shape;3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2396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2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Obavezan predzadnji slajd, na njemu ništa ne mijenjate!</a:t>
            </a:r>
            <a:endParaRPr/>
          </a:p>
        </p:txBody>
      </p:sp>
      <p:sp>
        <p:nvSpPr>
          <p:cNvPr id="340" name="Google Shape;340;p27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484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zadnji slajd, stoji otvoren na kraju prezentacije, za vrijeme pitanja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8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437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9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fld id="{00000000-1234-1234-1234-123412341234}" type="slidenum">
              <a:rPr lang="hr-H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699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28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00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322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98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5256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988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04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3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0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30622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234168/povrtnjak-moje-bake-zdenka-matija%c5%a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natrecem2@hrt.h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/>
        </p:nvSpPr>
        <p:spPr>
          <a:xfrm>
            <a:off x="1619076" y="5078572"/>
            <a:ext cx="17792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tisa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7958127" y="5078571"/>
            <a:ext cx="17792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muhara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550" y="929109"/>
            <a:ext cx="5280000" cy="39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5" name="Google Shape;15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3086" y="929109"/>
            <a:ext cx="5949296" cy="39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/>
        </p:nvSpPr>
        <p:spPr>
          <a:xfrm>
            <a:off x="0" y="2426209"/>
            <a:ext cx="25361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povrtnjak ili vrt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1" name="Google Shape;161;p11"/>
          <p:cNvSpPr txBox="1"/>
          <p:nvPr/>
        </p:nvSpPr>
        <p:spPr>
          <a:xfrm>
            <a:off x="10221715" y="2426209"/>
            <a:ext cx="17792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cvjetnjak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913943" y="3212795"/>
            <a:ext cx="17792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voćnjak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10221715" y="3212795"/>
            <a:ext cx="17792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oranica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152" y="393860"/>
            <a:ext cx="4056338" cy="27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5" name="Google Shape;16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6190" y="393860"/>
            <a:ext cx="3600000" cy="27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6" name="Google Shape;16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6190" y="3212795"/>
            <a:ext cx="3600000" cy="27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7" name="Google Shape;16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849" y="3212795"/>
            <a:ext cx="4061641" cy="27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/>
        </p:nvSpPr>
        <p:spPr>
          <a:xfrm>
            <a:off x="2310487" y="5152970"/>
            <a:ext cx="17792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suncokret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3" name="Google Shape;173;p12"/>
          <p:cNvSpPr txBox="1"/>
          <p:nvPr/>
        </p:nvSpPr>
        <p:spPr>
          <a:xfrm>
            <a:off x="8084617" y="5158375"/>
            <a:ext cx="17792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kukuruz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999" y="1201799"/>
            <a:ext cx="5408452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5" name="Google Shape;17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870" y="1201799"/>
            <a:ext cx="5408451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/>
          <p:nvPr/>
        </p:nvSpPr>
        <p:spPr>
          <a:xfrm>
            <a:off x="2235115" y="2750365"/>
            <a:ext cx="524253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000" u="sng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pronađi moj dom</a:t>
            </a:r>
            <a:endParaRPr sz="5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424666" y="933043"/>
            <a:ext cx="963373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5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Ponovimo što znamo</a:t>
            </a:r>
            <a:endParaRPr sz="45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82" name="Google Shape;182;p13" descr="A close up of a logo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4190" y="1717873"/>
            <a:ext cx="4111161" cy="29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3"/>
          <p:cNvSpPr txBox="1"/>
          <p:nvPr/>
        </p:nvSpPr>
        <p:spPr>
          <a:xfrm>
            <a:off x="7933819" y="2750365"/>
            <a:ext cx="16196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i="1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Voće, povrće, oranica…</a:t>
            </a:r>
            <a:endParaRPr sz="3200" i="1">
              <a:solidFill>
                <a:srgbClr val="1E4E7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3161848" y="2380003"/>
            <a:ext cx="6663640" cy="9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Povrtnjak moje bake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7055699" y="3474963"/>
            <a:ext cx="4553033" cy="9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Quattrocento Sans"/>
              <a:buNone/>
            </a:pPr>
            <a:r>
              <a:rPr lang="hr-HR" sz="3600" i="1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Zdenka Matijaš</a:t>
            </a:r>
            <a:endParaRPr sz="3600" i="1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B568FB-A772-4A2C-B569-56634778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Povrtnjak moje bake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1778939-3454-458C-AB56-D34E52575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8750"/>
            <a:ext cx="5181600" cy="474821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S proljeća je moja baka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svaki dan sred povrtnjaka.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Po cijeli dan nešto radi,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kopa,  plijevi, sije, sadi.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Kada uđeš, odmah sprijeda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krumpira su četiri reda,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pa dva reda su špinata,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luk i zelena salata.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D43CB7A-F528-4976-AF79-908E713CB66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524000"/>
            <a:ext cx="5181600" cy="4652963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  <a:t>Uz kraj ničemu ne smeta</a:t>
            </a:r>
            <a:endParaRPr lang="hr-H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  <a:t>šest stabljika suncokreta</a:t>
            </a:r>
            <a:endParaRPr lang="hr-H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  <a:t>i dva reda kukuruza</a:t>
            </a:r>
            <a:endParaRPr lang="hr-H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  <a:t>uz koje grah </a:t>
            </a:r>
            <a:r>
              <a:rPr lang="hr-HR" sz="2600" b="1" dirty="0" err="1">
                <a:solidFill>
                  <a:schemeClr val="accent1">
                    <a:lumMod val="75000"/>
                  </a:schemeClr>
                </a:solidFill>
              </a:rPr>
              <a:t>zeljo</a:t>
            </a: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  <a:t> puza.</a:t>
            </a:r>
          </a:p>
          <a:p>
            <a:endParaRPr lang="hr-H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  <a:t>I tri rovića tikvica,</a:t>
            </a:r>
            <a:endParaRPr lang="hr-H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  <a:t>red peršina, korabica,</a:t>
            </a:r>
            <a:endParaRPr lang="hr-H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  <a:t>do njih mlada mrkva nikla,</a:t>
            </a:r>
            <a:endParaRPr lang="hr-H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600" b="1" dirty="0">
                <a:solidFill>
                  <a:schemeClr val="accent1">
                    <a:lumMod val="75000"/>
                  </a:schemeClr>
                </a:solidFill>
              </a:rPr>
              <a:t>pastrnjak, grašak, cikla.</a:t>
            </a:r>
            <a:endParaRPr lang="hr-HR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9820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82B5DD-A86D-4555-8126-7361B18F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019174"/>
            <a:ext cx="10515600" cy="53340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1A4CE23-BE8C-4947-BD92-F30479B21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819" y="855807"/>
            <a:ext cx="5181600" cy="488849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Uvijek dvije su gredice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paprika, a i rajčice.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i deset glavica kelja,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sedam-osam ranog zelja.</a:t>
            </a:r>
          </a:p>
          <a:p>
            <a:pPr marL="114300" indent="0">
              <a:buNone/>
            </a:pPr>
            <a:endParaRPr lang="hr-H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Bez iznimke red češnjaka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u proljeće sadi baka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pa krastavce, patlidžane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ako mjesta još ostane.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30C8AD1-0C07-4A3E-B6EE-ED1458E658B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855807"/>
            <a:ext cx="5181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Moja baka, to zna </a:t>
            </a:r>
            <a:r>
              <a:rPr lang="hr-HR" sz="2400" b="1" dirty="0" err="1">
                <a:solidFill>
                  <a:schemeClr val="accent1">
                    <a:lumMod val="75000"/>
                  </a:schemeClr>
                </a:solidFill>
              </a:rPr>
              <a:t>svak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',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Doktor je za povrtnjak.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114300" indent="0">
              <a:buNone/>
            </a:pP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Pronađimo vrste povrća u bakinom povrtnjaku.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5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32877" y="9246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dirty="0"/>
              <a:t>Odgovaramo na pitanja </a:t>
            </a:r>
            <a:br>
              <a:rPr lang="hr-HR" dirty="0"/>
            </a:br>
            <a:r>
              <a:rPr lang="hr-HR" dirty="0"/>
              <a:t>o pročitanoj pjesmi</a:t>
            </a:r>
            <a:endParaRPr dirty="0"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1"/>
          </p:nvPr>
        </p:nvSpPr>
        <p:spPr>
          <a:xfrm>
            <a:off x="1132763" y="3297877"/>
            <a:ext cx="10699845" cy="6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u="sng">
                <a:solidFill>
                  <a:schemeClr val="hlink"/>
                </a:solidFill>
                <a:hlinkClick r:id="rId3"/>
              </a:rPr>
              <a:t>Provjeri svoje znanje: Razumijevanje pročitanog</a:t>
            </a:r>
            <a:endParaRPr>
              <a:solidFill>
                <a:srgbClr val="2E75B5"/>
              </a:solidFill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193597" y="205543"/>
            <a:ext cx="45852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000"/>
              <a:buFont typeface="Quattrocento Sans"/>
              <a:buNone/>
            </a:pPr>
            <a:r>
              <a:rPr lang="hr-HR" sz="4000"/>
              <a:t>Dijeljenje brojem 4</a:t>
            </a:r>
            <a:endParaRPr/>
          </a:p>
        </p:txBody>
      </p:sp>
      <p:pic>
        <p:nvPicPr>
          <p:cNvPr id="202" name="Google Shape;2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203" y="730445"/>
            <a:ext cx="6544101" cy="499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4063" y="1179787"/>
            <a:ext cx="6088383" cy="4096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279569">
            <a:off x="663908" y="3074494"/>
            <a:ext cx="2622290" cy="178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669384">
            <a:off x="10376857" y="5038885"/>
            <a:ext cx="513452" cy="51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54672">
            <a:off x="10694128" y="4570858"/>
            <a:ext cx="513452" cy="51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712454">
            <a:off x="10960271" y="1745034"/>
            <a:ext cx="356818" cy="35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712454">
            <a:off x="10749974" y="2148999"/>
            <a:ext cx="356818" cy="35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168915">
            <a:off x="2560075" y="3152732"/>
            <a:ext cx="356818" cy="356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>
            <a:spLocks noGrp="1"/>
          </p:cNvSpPr>
          <p:nvPr>
            <p:ph type="body" idx="1"/>
          </p:nvPr>
        </p:nvSpPr>
        <p:spPr>
          <a:xfrm>
            <a:off x="996900" y="1646497"/>
            <a:ext cx="10541193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solidFill>
                  <a:srgbClr val="2E75B5"/>
                </a:solidFill>
              </a:rPr>
              <a:t>1. U Europi postoji oko _____ vrsta bubamara. </a:t>
            </a:r>
            <a:endParaRPr sz="3600">
              <a:solidFill>
                <a:srgbClr val="2E75B5"/>
              </a:solidFill>
            </a:endParaRPr>
          </a:p>
        </p:txBody>
      </p:sp>
      <p:sp>
        <p:nvSpPr>
          <p:cNvPr id="215" name="Google Shape;215;p17"/>
          <p:cNvSpPr txBox="1"/>
          <p:nvPr/>
        </p:nvSpPr>
        <p:spPr>
          <a:xfrm>
            <a:off x="3974387" y="3109082"/>
            <a:ext cx="3954963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40 + 40 = ______</a:t>
            </a:r>
            <a:endParaRPr sz="36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6267496" y="3109081"/>
            <a:ext cx="96197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80</a:t>
            </a:r>
            <a:endParaRPr sz="360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5602474" y="1646496"/>
            <a:ext cx="1017401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80</a:t>
            </a:r>
            <a:endParaRPr sz="3600" dirty="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50" y="4971654"/>
            <a:ext cx="682388" cy="59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973" y="4121623"/>
            <a:ext cx="11538283" cy="237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29505">
            <a:off x="4233942" y="5007535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189888">
            <a:off x="4878510" y="5056970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070183">
            <a:off x="2470326" y="4969179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571111">
            <a:off x="11214665" y="5339955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29505">
            <a:off x="8954061" y="5171871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11711">
            <a:off x="9728662" y="5131226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29505">
            <a:off x="6222417" y="5171872"/>
            <a:ext cx="525941" cy="46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>
            <a:off x="4408312" y="4892407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Taša, Zagreb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7543635" y="4892407"/>
            <a:ext cx="3932235" cy="54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Marija, Zagreb</a:t>
            </a:r>
            <a:endParaRPr/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377" y="1189766"/>
            <a:ext cx="6149638" cy="34319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5767" y="1189766"/>
            <a:ext cx="4474568" cy="34368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6255249" y="5076835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329052" y="5409256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01097">
            <a:off x="624823" y="4928152"/>
            <a:ext cx="525941" cy="46184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 txBox="1">
            <a:spLocks noGrp="1"/>
          </p:cNvSpPr>
          <p:nvPr>
            <p:ph type="body" idx="1"/>
          </p:nvPr>
        </p:nvSpPr>
        <p:spPr>
          <a:xfrm>
            <a:off x="314512" y="1605552"/>
            <a:ext cx="11067721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hr-HR" sz="3060">
                <a:solidFill>
                  <a:srgbClr val="2E75B5"/>
                </a:solidFill>
              </a:rPr>
              <a:t>2. U našim krajevima najčešća je vrsta bubamara sa ____ točkica</a:t>
            </a:r>
            <a:endParaRPr sz="3060">
              <a:solidFill>
                <a:srgbClr val="2E75B5"/>
              </a:solidFill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3974387" y="3109082"/>
            <a:ext cx="3954963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28 : 4 = ____</a:t>
            </a:r>
            <a:endParaRPr sz="36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5848372" y="3068138"/>
            <a:ext cx="70740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endParaRPr sz="360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9205482" y="1428132"/>
            <a:ext cx="70740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</a:t>
            </a:r>
            <a:endParaRPr sz="360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38" name="Google Shape;23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973" y="4121623"/>
            <a:ext cx="11538283" cy="237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4233942" y="5007535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89888">
            <a:off x="4878510" y="5056970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70183">
            <a:off x="2470326" y="4969179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571111">
            <a:off x="11214665" y="5339955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8954061" y="5171871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11711">
            <a:off x="9728662" y="5131226"/>
            <a:ext cx="525941" cy="46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6222416" y="5046741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286573" y="5423000"/>
            <a:ext cx="525941" cy="46184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9"/>
          <p:cNvSpPr txBox="1">
            <a:spLocks noGrp="1"/>
          </p:cNvSpPr>
          <p:nvPr>
            <p:ph type="body" idx="1"/>
          </p:nvPr>
        </p:nvSpPr>
        <p:spPr>
          <a:xfrm>
            <a:off x="314512" y="1605552"/>
            <a:ext cx="11067721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hr-HR" sz="3330" dirty="0">
                <a:solidFill>
                  <a:srgbClr val="2E75B5"/>
                </a:solidFill>
              </a:rPr>
              <a:t>3. Najveća brzina bubamare iznosi ____ kilometra na sat. </a:t>
            </a:r>
            <a:endParaRPr sz="3330" dirty="0">
              <a:solidFill>
                <a:srgbClr val="2E75B5"/>
              </a:solidFill>
            </a:endParaRPr>
          </a:p>
        </p:txBody>
      </p:sp>
      <p:sp>
        <p:nvSpPr>
          <p:cNvPr id="252" name="Google Shape;252;p19"/>
          <p:cNvSpPr txBox="1"/>
          <p:nvPr/>
        </p:nvSpPr>
        <p:spPr>
          <a:xfrm>
            <a:off x="3974387" y="3109082"/>
            <a:ext cx="3954963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___ : 4 = 6</a:t>
            </a:r>
            <a:endParaRPr sz="36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3974387" y="3084061"/>
            <a:ext cx="70740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24</a:t>
            </a:r>
            <a:endParaRPr sz="360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6680646" y="1482723"/>
            <a:ext cx="70740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24</a:t>
            </a:r>
            <a:endParaRPr sz="360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55" name="Google Shape;25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973" y="4121623"/>
            <a:ext cx="11538283" cy="237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4233942" y="5007535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89888">
            <a:off x="4878510" y="5056970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70183">
            <a:off x="2470326" y="4969179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571111">
            <a:off x="11214665" y="5339955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8954061" y="5171871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11711">
            <a:off x="9728662" y="5131226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520426" y="5035335"/>
            <a:ext cx="525941" cy="46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76432">
            <a:off x="259357" y="5239257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6222418" y="5046393"/>
            <a:ext cx="525941" cy="46184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0"/>
          <p:cNvSpPr txBox="1">
            <a:spLocks noGrp="1"/>
          </p:cNvSpPr>
          <p:nvPr>
            <p:ph type="body" idx="1"/>
          </p:nvPr>
        </p:nvSpPr>
        <p:spPr>
          <a:xfrm>
            <a:off x="314512" y="1605552"/>
            <a:ext cx="11067721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solidFill>
                  <a:srgbClr val="2E75B5"/>
                </a:solidFill>
              </a:rPr>
              <a:t>4. Odrasla bubamara pojede oko ___ grinje na dan.</a:t>
            </a:r>
            <a:endParaRPr sz="3600">
              <a:solidFill>
                <a:srgbClr val="2E75B5"/>
              </a:solidFill>
            </a:endParaRPr>
          </a:p>
        </p:txBody>
      </p:sp>
      <p:sp>
        <p:nvSpPr>
          <p:cNvPr id="270" name="Google Shape;270;p20"/>
          <p:cNvSpPr txBox="1"/>
          <p:nvPr/>
        </p:nvSpPr>
        <p:spPr>
          <a:xfrm>
            <a:off x="3974387" y="3109082"/>
            <a:ext cx="3954963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 ∙ 4 = ____</a:t>
            </a:r>
            <a:endParaRPr sz="36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5494667" y="3009164"/>
            <a:ext cx="70740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24</a:t>
            </a:r>
            <a:endParaRPr sz="360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6912658" y="1600668"/>
            <a:ext cx="70740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24</a:t>
            </a:r>
            <a:endParaRPr sz="360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3" name="Google Shape;27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973" y="4121623"/>
            <a:ext cx="11538283" cy="237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4233942" y="5007535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89888">
            <a:off x="4878510" y="5056970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70183">
            <a:off x="2470326" y="4969179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571111">
            <a:off x="11214665" y="5339955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8954061" y="5171871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11711">
            <a:off x="9728662" y="5131226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70183">
            <a:off x="755411" y="5095759"/>
            <a:ext cx="525941" cy="46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53150">
            <a:off x="398839" y="5321835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6222417" y="5171872"/>
            <a:ext cx="525941" cy="46184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1"/>
          <p:cNvSpPr txBox="1">
            <a:spLocks noGrp="1"/>
          </p:cNvSpPr>
          <p:nvPr>
            <p:ph type="body" idx="1"/>
          </p:nvPr>
        </p:nvSpPr>
        <p:spPr>
          <a:xfrm>
            <a:off x="314512" y="1605552"/>
            <a:ext cx="11067721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solidFill>
                  <a:srgbClr val="2E75B5"/>
                </a:solidFill>
              </a:rPr>
              <a:t>5. Prije ____ godinu u svemir su poslane ___ bubamare. </a:t>
            </a:r>
            <a:endParaRPr sz="3600">
              <a:solidFill>
                <a:srgbClr val="2E75B5"/>
              </a:solidFill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1422257" y="3009163"/>
            <a:ext cx="2481004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 ∙ 3 = ____</a:t>
            </a:r>
            <a:endParaRPr sz="36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2969832" y="3009162"/>
            <a:ext cx="70740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21</a:t>
            </a:r>
            <a:endParaRPr sz="360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0" name="Google Shape;290;p21"/>
          <p:cNvSpPr txBox="1"/>
          <p:nvPr/>
        </p:nvSpPr>
        <p:spPr>
          <a:xfrm>
            <a:off x="1903929" y="1605551"/>
            <a:ext cx="70740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21</a:t>
            </a:r>
            <a:endParaRPr sz="360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1" name="Google Shape;291;p21"/>
          <p:cNvSpPr txBox="1"/>
          <p:nvPr/>
        </p:nvSpPr>
        <p:spPr>
          <a:xfrm>
            <a:off x="7197535" y="3009161"/>
            <a:ext cx="2481004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36 : ___ = 9</a:t>
            </a:r>
            <a:endParaRPr sz="36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2" name="Google Shape;292;p21"/>
          <p:cNvSpPr txBox="1"/>
          <p:nvPr/>
        </p:nvSpPr>
        <p:spPr>
          <a:xfrm>
            <a:off x="8084332" y="3009160"/>
            <a:ext cx="70740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360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3" name="Google Shape;293;p21"/>
          <p:cNvSpPr txBox="1"/>
          <p:nvPr/>
        </p:nvSpPr>
        <p:spPr>
          <a:xfrm>
            <a:off x="8264027" y="1605550"/>
            <a:ext cx="707409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360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94" name="Google Shape;29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973" y="4121623"/>
            <a:ext cx="11538283" cy="237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4233942" y="5007535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89888">
            <a:off x="4878510" y="5056970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70183">
            <a:off x="2470326" y="4969179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571111">
            <a:off x="11214665" y="5339955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829505">
            <a:off x="8954061" y="5171871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11711">
            <a:off x="9728662" y="5131226"/>
            <a:ext cx="525941" cy="461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070183">
            <a:off x="723492" y="5027409"/>
            <a:ext cx="525941" cy="46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"/>
          <p:cNvSpPr txBox="1">
            <a:spLocks noGrp="1"/>
          </p:cNvSpPr>
          <p:nvPr>
            <p:ph type="title"/>
          </p:nvPr>
        </p:nvSpPr>
        <p:spPr>
          <a:xfrm>
            <a:off x="915427" y="1152358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Domaća zadaća</a:t>
            </a:r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body" idx="2"/>
          </p:nvPr>
        </p:nvSpPr>
        <p:spPr>
          <a:xfrm>
            <a:off x="4107977" y="2224586"/>
            <a:ext cx="7825806" cy="261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hr-HR" dirty="0">
                <a:solidFill>
                  <a:srgbClr val="2E75B5"/>
                </a:solidFill>
              </a:rPr>
              <a:t> ponovite tablicu množenja i dijeljenja 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 dirty="0">
                <a:solidFill>
                  <a:srgbClr val="2E75B5"/>
                </a:solidFill>
              </a:rPr>
              <a:t>    brojevima koje ste do sada učili.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hr-HR" dirty="0">
                <a:solidFill>
                  <a:srgbClr val="2E75B5"/>
                </a:solidFill>
              </a:rPr>
              <a:t> napravite popis voća i povrća mami ili tati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 dirty="0">
                <a:solidFill>
                  <a:srgbClr val="2E75B5"/>
                </a:solidFill>
              </a:rPr>
              <a:t>    za kupovinu.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pic>
        <p:nvPicPr>
          <p:cNvPr id="322" name="Google Shape;322;p24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508" y="2224586"/>
            <a:ext cx="2769469" cy="293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5" descr="Slika na kojoj se prikazuje soba&#10;&#10;Opis je automatski generira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183" y="2004283"/>
            <a:ext cx="3337623" cy="264960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5"/>
          <p:cNvSpPr txBox="1">
            <a:spLocks noGrp="1"/>
          </p:cNvSpPr>
          <p:nvPr>
            <p:ph type="title"/>
          </p:nvPr>
        </p:nvSpPr>
        <p:spPr>
          <a:xfrm>
            <a:off x="2273300" y="972125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Lijepo i dobro:</a:t>
            </a:r>
            <a:endParaRPr/>
          </a:p>
        </p:txBody>
      </p:sp>
      <p:sp>
        <p:nvSpPr>
          <p:cNvPr id="329" name="Google Shape;329;p25"/>
          <p:cNvSpPr txBox="1">
            <a:spLocks noGrp="1"/>
          </p:cNvSpPr>
          <p:nvPr>
            <p:ph type="body" idx="2"/>
          </p:nvPr>
        </p:nvSpPr>
        <p:spPr>
          <a:xfrm>
            <a:off x="3493258" y="2292029"/>
            <a:ext cx="7438599" cy="184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 dirty="0">
                <a:solidFill>
                  <a:srgbClr val="2E75B5"/>
                </a:solidFill>
              </a:rPr>
              <a:t> napravite s ukućanima svoj prirodni sok od voća</a:t>
            </a:r>
            <a:endParaRPr sz="3200" dirty="0">
              <a:solidFill>
                <a:srgbClr val="2E75B5"/>
              </a:solidFill>
            </a:endParaRPr>
          </a:p>
        </p:txBody>
      </p:sp>
    </p:spTree>
  </p:cSld>
  <p:clrMapOvr>
    <a:masterClrMapping/>
  </p:clrMapOvr>
  <p:transition spd="med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"/>
          <p:cNvSpPr txBox="1">
            <a:spLocks noGrp="1"/>
          </p:cNvSpPr>
          <p:nvPr>
            <p:ph type="body" idx="1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hr-HR" sz="5400" u="sng">
                <a:solidFill>
                  <a:schemeClr val="hlink"/>
                </a:solidFill>
                <a:hlinkClick r:id="rId3"/>
              </a:rPr>
              <a:t>skolanatrecem2@hrt.hr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  Škola na Trećem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335" name="Google Shape;33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"/>
          <p:cNvSpPr txBox="1"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Quattrocento Sans"/>
              <a:buNone/>
            </a:pPr>
            <a:br>
              <a:rPr lang="hr-HR" sz="2800"/>
            </a:br>
            <a:r>
              <a:rPr lang="hr-HR" sz="2800"/>
              <a:t>Publikacija je izrađena u sklopu projekta „Podrška provedbi Cjelovite kurikularne reforme” koji sufinancira Europska unija </a:t>
            </a:r>
            <a:br>
              <a:rPr lang="hr-HR" sz="2800"/>
            </a:br>
            <a:r>
              <a:rPr lang="hr-HR" sz="2800"/>
              <a:t>iz Europskog socijalnog fonda. </a:t>
            </a:r>
            <a:br>
              <a:rPr lang="hr-HR" sz="2800"/>
            </a:br>
            <a:r>
              <a:rPr lang="hr-HR" sz="2800"/>
              <a:t>Nositelj projekta je Ministarstvo znanosti i obrazovanja. </a:t>
            </a:r>
            <a:br>
              <a:rPr lang="hr-HR" sz="2800"/>
            </a:br>
            <a:br>
              <a:rPr lang="hr-HR" sz="2800"/>
            </a:br>
            <a:r>
              <a:rPr lang="hr-HR" sz="2800"/>
              <a:t>Za sadržaj ove publikacije odgovorno je isključivo Ministarstvo znanosti i obrazovanja, publikacija ni na koji način ne odražava mišljenje Europske unije.</a:t>
            </a:r>
            <a:br>
              <a:rPr lang="hr-HR" sz="2800"/>
            </a:br>
            <a:br>
              <a:rPr lang="hr-HR" sz="2800"/>
            </a:br>
            <a:endParaRPr sz="2800"/>
          </a:p>
        </p:txBody>
      </p:sp>
    </p:spTree>
  </p:cSld>
  <p:clrMapOvr>
    <a:masterClrMapping/>
  </p:clrMapOvr>
  <p:transition spd="med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60" y="980728"/>
            <a:ext cx="11537950" cy="41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8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skolazazivot.hr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kurikulum@mzo.hr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29"/>
          <p:cNvGrpSpPr/>
          <p:nvPr/>
        </p:nvGrpSpPr>
        <p:grpSpPr>
          <a:xfrm>
            <a:off x="1493737" y="2697210"/>
            <a:ext cx="1745941" cy="2704349"/>
            <a:chOff x="4350059" y="972105"/>
            <a:chExt cx="3737500" cy="4913790"/>
          </a:xfrm>
        </p:grpSpPr>
        <p:pic>
          <p:nvPicPr>
            <p:cNvPr id="356" name="Google Shape;35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0059" y="1073753"/>
              <a:ext cx="3613213" cy="4812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29"/>
            <p:cNvSpPr/>
            <p:nvPr/>
          </p:nvSpPr>
          <p:spPr>
            <a:xfrm>
              <a:off x="6533967" y="972105"/>
              <a:ext cx="1553592" cy="57704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29"/>
          <p:cNvSpPr txBox="1"/>
          <p:nvPr/>
        </p:nvSpPr>
        <p:spPr>
          <a:xfrm>
            <a:off x="648070" y="3042268"/>
            <a:ext cx="3701989" cy="76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1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59" name="Google Shape;35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6395" y="2426974"/>
            <a:ext cx="2438223" cy="300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9" descr="Slika na kojoj se prikazuje crtež&#10;&#10;Opis je automatski generir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3570" y="3652936"/>
            <a:ext cx="1906896" cy="20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9" descr="Slika na kojoj se prikazuje crtež&#10;&#10;Opis je automatski generira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3954" y="3004391"/>
            <a:ext cx="1493728" cy="250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2662634" y="4971744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Nikolina, Postira</a:t>
            </a:r>
            <a:endParaRPr sz="1754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74439" y="4958889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Roko, Sinj</a:t>
            </a:r>
            <a:endParaRPr/>
          </a:p>
        </p:txBody>
      </p:sp>
      <p:sp>
        <p:nvSpPr>
          <p:cNvPr id="79" name="Google Shape;79;p3"/>
          <p:cNvSpPr txBox="1"/>
          <p:nvPr/>
        </p:nvSpPr>
        <p:spPr>
          <a:xfrm>
            <a:off x="6721668" y="4958889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Mathiass</a:t>
            </a:r>
            <a:endParaRPr sz="1754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0" name="Google Shape;80;p3" descr="data:image/jpg;base64,%20/9j/4AAQSkZJRgABAQEAYABgAAD/2wBDAAUDBAQEAwUEBAQFBQUGBwwIBwcHBw8LCwkMEQ8SEhEPERETFhwXExQaFRERGCEYGh0dHx8fExciJCIeJBweHx7/2wBDAQUFBQcGBw4ICA4eFBEUHh4eHh4eHh4eHh4eHh4eHh4eHh4eHh4eHh4eHh4eHh4eHh4eHh4eHh4eHh4eHh4eHh7/wAARCADtAK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nAoI+6KkSMelAZO2fyqRWUgdfypgIFHoKJY/3TcdqkRl6c09trKVweRimIzkXnmrUaqYxkA89xSmEZ4FSohAxihIDOm02zmYtJbRHPfbVR/D+nKrMsRBAPQ4rbKuqngVExkwVIHNJwT3Q1JrZnN3WjaRa20l5PHJsiUu2HOazNB1LwzeTLFdaW9szP8jNIWX8eeKn+Ieq/Z7ZNMhwZJQHl9lzwPxP8q83vdQuILnauzGAcFK5JytPlikQ68ublue5r4f0fH/IPhP1BP8AOkfQdJC/8g62A9krB+E3iWTWtNms76TdeWhGT3aM9D+HT8q7aVdw9a61GLWxfM+5zkmg6Tnixi/WmNoml9tPt/8Avit5otxxisu81TTLJ2jmuk3jqq/MR+VKSjHVic7bsz5dI08Dixtv+/YrPuNF05utjB+C4q3d+KtHj7XJHqI//r1oSLvQMBwwBGaUXCfw6ijNPZnKT+H9ObIELL67XNVX8M2JO4NMp/3h/hXWNDzUZh4punHsXzM5E+GrEEBmnYf73/1qh1bRNLt9Jupks0M3l4WR8sR9M11kkPOKzPEUQ/sa4B6YH8xUuKS0Q1Jtq5519jh/55j8hRVrb/s0Vy8x08p7msXtUyxcVZWIVKsOO1d9jjKyRdqkWGraQ96lWH1FOwFIQ/L0pwh4q8IeDTvJG3pTsIoCDPJFRSWue1bKQjFQatLb6ZptxqF02yG3jMjn2H9aAPJPiTYFNcgkbGJYQBg88H0/GvOfEkKw3qqp6oDmtbW9WvNU1lvEV68iiSUpbwp/cXqvsoyM+pNQSra6lOJmhlBRQrbyBk8noO1edOPLUdToYqFpuQ34e6zJo/iy0nCs8cxEEqrySrHH6HB/CvoQOM4rwfT4Vt763eFFjKyqwIHuK9X+JGsHQ9MaOxVpL2YYUoM+Uvdj/St6NaLi2zTmSRleLvEsbXkum2lwY0jws0qjq393NcqfmJOc1ziz+co2gbh97BySfU1csZbrftiBYAbmz0AHWuLEQc5c1zGtRc9UyfVpPIe3V8pFJKFaVlJVR1PT27V6J4Q1aHxDpH2iMESwt5cq4xz2I+o5ryHUbmS5Zx5svlbyyIzcD3x0zXqHwX0qa00O5vbj5ReSAxrnqqgjP4kn8q68LDkVjSnDkjY33g5PFRSQnHHWtmWHk8VD5PPSuyxpcwJIyD3zWd4gj36LcjjO0dfrXVT28b/e4PYisHxFasmmXCtyuzg/jUTXusqO6PNPLHpRV7y/cUV5tzuPeUhOatR25xVmGEZ6VajhPtivVOAorDx0qRYa0Fg46VmeK4dugXEvmmJowHVgcHIPT8amcuSLl2E3ZXJvJFSCDIwBXn1pr2rQY23hdfSQbv581cg8WazHKGdreRM8r5WOK4Y5nRe6ZisRDqdsYGA9q4n41efH4CnVM7XniV8f3c5/mBXV+HfEmnaw/wBm2tb3X/PN+jf7p7/SrPi/QBrnh280skIZ48IxHCsDkH8xXapxqQvFmikpK8T5kt7/AE9tOtrTU7O6lW1aRofszKu8PjIYnkYIzkZ61Z06K3bToBCGMvzNNlCAGPRQT1wAPzqLVNE1DTLua1vrd4poX2OMcA+ufQ9q1tMtgunJuJySTXnYio1Cxm3ZDvD2mfa9SDzA/Z7YedN9AeB+JwPxrZvZ3uruWa6YvJK2evSnacklj4Xv71lxFPcRQ7vULljj8cVkx6tCImlt1eWZWI/eDCj0x61yuhOol0juyfZyqvsl1KmtWVsZw1vCILkc714B+oqo26O2OYUZkBaQcEE9DyO1aFs81xKqDdLdS53BQGznoAPWvRvA/wAP5I5k1LWowCvzRW55wfVv8K6KUJSajFaI0VtlseUeHfCmra7dLFaWTtb5G+4ZSqL68nr9BXo+patpfg7TrbSVd7y4t4wvlx4GPdj2+ldP448T2nh62Npa7JdQZfkjH3Yx6t/QV4rPHdX11JMyyTSyMWdgpOSetdFWsqPuxepbZ1y/ENppAkekDJ/vTf8A1q0tI8Xw3mox2VxZmBpGCiQSZUE9K4a1026gKPNbsgLcZqc2rR3Ec7/KG+6O/HGa5ljKl9zgq4mSnaOyPWZLc+lZviOFv7BvcDkQtg1i+GNe1ebUINPG27DHkydVXuc11vi2NF8O3/b9yea9ONSNSDkjroVVUs0eN/Y5/UfnRU+4+9FeZc9Y+i4YR171ajjUVFEO1WYl6cV65545UyfwrP8AF1mZvDd4B2QMfoCCa141pblUmtpLeTlJEKtj0IxUzjzRcSZK6seHSIP4T8valjRzyo6flWnq2mtp15PYzHLIRsb1B6GooHijcBw20cDjOa+XnTcZWZ5/LZ6mYJZI7lHfEUitkMO3pivafC1/HqmkRSswaZVCy4GPm9fx6147qcatMGIypxsFdX8OrqW21z7OWPlXCFSD2YDI/r+ddmCrclRR7jw8nGbXQj/aDW1ttAtdsUYu7mfZ5uPm8tQSRn0ziuf+GHg+HXNEt9SvLlvs4dk8lBgkqe57CtL9o6NzbaNcZJUPLH7ZIU/0rBtPE3/CPfAvy7Zyl5fXkttG3dQeXYf8B4/EV9VVw8J4SLkup6LipRRieNNRuvF3jK38H+F1WPTYJPIiEYwjEfflPsOefQe9et6N4F8P6XYW9uunQzSQKMzSLlnbux/Gsf4D+D10rw+NduosX2oKCmRzHD2H49T+FelmLjGK5GlsEn0MKx0rT7S4VrWxt4Wz1SMA/pTvGOoto3h65v0AMiqFjB6bicD/AB/CsrxV4x0TQS6tM11cr/yyg5wfQt0H86527/4S7x9pyiVLfQ9KJ3xqylpZSOhPt+X41TpS5XbQv2E1HnkrI8v1m5/fyXF3PvlkYszMcsxNVLDxHdWgMNrZiaMtnDA/0rsL74e61YiSRdHN8V58wSByfcL1rnJ9P1qVzBFp93uB2mOOBhj9K8OUFD3eVvzf+R5dfFO/KokkviWaRNlzpYRcjkP9335FdPY2dpqljaukZkLLhOxzmuI/4RjxFqOpW+nw6XdiaTjEkZVR/tEngCvfPB/hJdE0q3huHSaeKIJuUfKOOcVUMG6lrKwqVN1NWjn/AA54fGiz3M8jI8suFUqPuoO31zVrxOWk0G7UZPyf1FdVc2akYxzWF4mtmj0W8K9RGcV67pqFNxiehSiotJHlv2dP+eY/Kiru1/8AZ/KivGPUse5ovNTqvPpTYo+9WFj4r2TzRhytMG4tmpnX2p0UfJ4piOI+JOnNJbw6pECGh+SUr12nofz/AJ1xaMrD3r217VZFKsoZT1BGQazrnwhod0Sz2CRse8ZKfyrysXl8qs+eDOarRcndHkrLvjK5+h9K1vB0by+JtPVfMOwtI7Feu1T/AFIrvB4E0XPH2ke3mf8A1qp6jpg8K39tqGno7Wsn7udGbJP+R/KpwmWT9oufpqisNhm5We/Q5v4+25k8G28xHMd6n6qw/wAK47wlZ2WreHtD0aS1jnma+lb5kDFQzAHGegwCT9K9R+MlmdU+HDTWKtMpmikGxSTtz149M1yHwH0dv7dknnjKm2iYgEdCeP6mvqoNLC69Gd9GOjbWx6zN9n0+xeaVlhtoEyTjAVQK8i8Y+NNS1yeWy0XzbaxRSXYHa8ijqWPYe1db8cNZ+w6Ra6TGWD3b75Mf3F6Z+rEflXA+AdBbX9eSLYxtIjuuX7Bew+p6VjQpxUfaSOjCQhCDqy3Om+HPg23GmRalqkQnaU+ZDFIMqg7NjuTXctCBx0FbHkRpGqRqFQDCgdAKqTx9TiueU3J3OKtWlVlzSZSROCBzTZY/l6fWraKO1NdetIyMZAY5vQVqRtuQVVnjwamtvuAUwFmQdMVheK4/+JBfNtyRGf510ZAIrD8YhV8N33AI2Y/UVFT4GXD4keSf8Ch/Kipdr/3V/MUV4Z6R7xGnFTqnFOVe2KmVa9k80reWWIqeKLAp3l81Mi8UCEVORUirTo15qVVzQAwJVfVdPTUNOmtJP41+U+jdj+daAXinbeKpOzuCbTujzSyvHg0PVNFuGKt5TtGD/Cy8kfpmrXwvi/028uZADLcgYK/dAHQfXFWPHemm21GPUYVwk3D4HRx/iKxdKZ/DTPcRybrbbvib0OD8p/MV2SSnG66nqStOk5R6mP46vE1jxLO8IZjE32eM9gFzlvzzXdeBNLh0zw9D5duscs/72UgcsT0/TFcP4Y019S1SGFc75Wy7f7PVjXsYgRVVVXCqAAPaliHyxUEcE52goIq7eKiliyTwKvNGFppTjPeuQwMwwbTUTx5zWlIuRVWRadwMq4jPPFRxryMGtGaPcuKqKmHxiqTGBzmsTxnn/hHbwcnKj+YroQny1h+Lhu8O3g5+4P5ioqfAyofEjyrC/wDPR6Kk8r/aeivEPSPfUWpUXgU5VqRVr2DzRmzmnqtPC8kU5VwKYhqipUXmkUcip0WgAVTTwtPVaeFpiM/WNPTUNNltW6sMqfRh0ryfxEbiKya0K7U8wDns3cV7Vtrzz4n6X5cb3caZSXDNgdGB5/T+tdFGdtGdeGno6bG/CnT2b7RqMuCEAgi4/Fj/ACruyvNZfgayjs/C9kkbK+9PMZx0Ytya2XWs6k+eTZzTd2V2WoivWrRHFRuBisyCnIDVWVTitJkBFVZUpgZzDjOaiaP589qtSrjNMRdx9cU0wIioC1i+LI86Feenl8/nW/IvNZPiZc6BfA/88jSn8LKjujyr7OPb86Ksbj/eT8qK8M9M9ySpEqNKmQcV7J5o5OtOK8UKKlC8UxDIh7UXV1bWUfmXMyxr2z1P0Heqeuapb6Ra+dP8ztxFGOrH/D3rgLq9uL+5e5umLOenoo9BW9Gi6mvQ68PhXV1eiOi1Xx9awTtb2Nq0jqdrPL8oH0HU1LB4i1K80x7iAwpKhyyqv8Prz71wes2hKm+jIG0DzAf50mkapNbENFMVPIwD2rOpBwlY9SnhKMVa2vmaF5r/AIjjkaKXVrk+hGFyPwFZ93fX9zHm5vp5Vz915C36Ve1q+S+ttzogniOchQNwPUVxVzeTTal5kTGOKEYGOh9TXXSXtIe7oztUKcYXjFJnTWuq31sALW8uIlxgeXIQBTpvGPiKD/V6vI2zJO4K358c1i2N9H9muUuH2OI2MUirnLY4B/xrnobklJDuJJzxmnSockvfR5mMcYySsd7B8SvEabTKbKZe4MBBP4g1v6T8T7GciPUrKS3kyBuiO9Tz+YryfcTbg9j0qnPOYU8xTyD1rslhqLW1ipYOk1ex9P2d1b3tol1aTJLC4yrKabIOCa8V8K+JrvRJI7i3DSWsoDSwMeD7j0PvXsOk6ha6rp8d7Zyb4XHHqD3B9xXl1aLpvyPNxOFlQfdCSLnIpkUeEPrmrLJ8xNIoAFZXOUrSx8ZrG8SL/wASW9DdPJbj2xXQMKyPEKY0u74yPJb+RpS2Y47o8m8z6f8AfFFWNqe1FeGeoe1jrUyVEOlTJXtHmEijJpupXUGn2M15cttiiXcff2HvUsf3q5X4i3M260sUaFIjmSQyd+cDH0q4R5pJGtCl7WoonG6vrf8AaF415cu3zHCqAcKvYCo7a7a5b/RkBXoxc4xVeeCNHZFYMoOA2KTTR5N2yrkIRXqxSS0Po/YxitDaW3aZTHKw2MCGUdDmsPVEs4lha0KYYtuKHIyMDFaXiO+FjozyRn97L8kY9Cep/AVgeA0s3knWdh9oL7o1YcbfUe9Y1FzvlRjJq9iy9heXcB2t5KtwXI5x7CrH/CL24swi3EgnYfefGD+HpXQRgFSSePU1FdzLHGcEMFHUGrpx5FZDlUUFds4DU4ZLKQ2k4xL+YYeoPes1LNo5GyCUbncO1dBqclxqWXdQMcRgD7tOsYWjURkKR1JPeqlKUjgxFVVmRaFpkNwn2dkjaRMlizY2jPoOta39j2Vu4KwIz/3nGTXKzyz2mpu0bFHRyVPoK7HTrsalZx3IQKWGGUdj3oUE3do9OWGUIRktihrNr5lsLhQcpwfpUnw58QNo+vrZzSf6FeMEYHojn7rf0P1rZeFfIZGXORXBazbm3uJVXjY3y+3pTlFSTTInTVSDgz6IamGoNKn+06VaXGcmWBH/ADUGp26epryj5lqw1qoawm/TbkDr5TY/I1oGq90u6CVOoKEfpSYI8K/0r/ni35UVb+0Sf88h+VFeNynp3PcozUqmoRUq16555YQ1yXxC8r7VZsyjeI22nHuOK6qMmuT+JMLfZ7K5A4V2Qn68j+VbUPjR04N2rROSv/mbdvR8jnaMYrPlaRcPGfmU9K0VXzLV2UEuBkD1NZSTRuDuJQjJwRXpQR9HGSasZevaqb+baqsqQDaFJ/M/59KzGl8kJNA5QnGCD0p903n3EvlqFD8KMY6VSjG6I27HLo3OOce1PnjRg5X1Z5jkpS0Oih1C8aMyNK7sTnn+lS3V7OkUbPgCQZHeq+nQmRooRuXPU544ra0p0g1XBiEkIGCT6e1c2H52m7mFa10VvEt1b2l3Fa2iEN5KO+T8oYgEirVgpuYBCoCyuAyMBxwDkH0HvU+q2mm6tOLmGcyMxGSmB9cgjg1lXEF5pt5JbpcSBR9xgcblPSueftWlzM6acIwSdjP1i3hjuPuhSeGPqfWr3hy4ntVaNtjxKoCbeOf85rK1FpNvzMWIGee9OsfNjsobgZ2yOQgHfH/662oc/Mlc7YYhzXLI6a41SdQSqoVx3Fc/qjPeMztEVD857E+1attD8u68dVzjEZPftn/CrFzaidUXGNrDA9fau66Jc430PRvBxb/hFtODdVhC/gOK1M81Fpdr9j0y2tv+ecYB+vepH45rx5O8mfMVGnJtEnbpxUUw+Q49DT4mDrxSNUknkvkv/wA8Y/yorY8hv8iivP5Ds5jvwelTRnNVlbpU6fLXec7LC8CqfiG1jvtFuYJMgBC4IGSCvINWlancfdblSMH6UJ2dwi2mmjySwuI3gEiSAqR19Ky/EMarGHiIVpOCAf1qh450u70nUJ7B/MijLEoQSA654PuMVm2t9JNEsNzMXkjXCs3cV7cYqykme3Wr2j7pHdTtashCjIHy57VXt4WEhZMAHBLHue9Xriwu9Qi86GMyeT1C9SPb1rU0vwzq0tuzzRR28KjJEjjefwqKlGnK3M7GdGEeS7ZpeHreGKGS6ulYgnEefTv/AErUu5IXKGKFU2cj1Jp9pcSW+hCxeRJFjUqHYDOPSo7K1+0xmQSRhVOCWbAFKmlBWNqVGPM5Tepy92Tp+ryvE7xb/mVu30/+tU1zqb3xSO4x5iKRuUYzXV3Gi6ZcxhL26CHblPL/APr8GsV/CUqTmSG4huEB4Una1cNWnJSfLsHI02lsc5cvHJCYgwMmePzre0o20tqkFpGcW5IVmGCc9SPrU8miQm5iPktbyqfmAGQ31rRtdPt7ZsxoOmOa2wq0bZNSFRaROd8WW866FdtFuEiRmSMjqGX5h/Ku0+HVquuQ2muMP9G2LIB/ekx0+gNZ17Crrs2ZEnAHr7V3XgnRY/Dvhiy0iMkrChznrkktj8M4/CnXqOK06nBVqulBxXU1nqrM21STVuTGys2+k+XA6muE88S1kIJf161cOCARVG3GIjn1qe3fjYfwoYzB+zn/AJ50VveSv90UVnyIu5EDxVtW6VRVulWk+4DmqAsL1qReoqGM/jUyUCKHiPQrDXrA2l9Hk9Y5R96M+o/wrxHxv4L1Xw5cLJIyz2TthLhBgD2b+6a+glpl3BBeW0lrcwpNDKpV43GQw9xXRRxM6W2xtSrOD12PBdF1LyrZTCflIGCB1FW7rxRHbRsn2eQTEDfyGLe4OOBXR+JPh7JpMfnaEslxZgkmAnLxD0H94frXn8CibUZ/PUjLFOfaut1VJJo91exqU4uk9WadpqwuJjJKiqrdNv8AWtaCU7iwxtP3gK5qC2eGdohzj7pI6ipop5objHmYHcHpWyZ5sudT13R00jr5fy59sim2szKh2ttcHr71Qhvlx5LKVGMr71PZMnlujN1PFFjvhJTVyVdSuEvC8paWPkEHr+Bq7ZXsd5KY03LIBnY3pVDT7O8uZxa29u80hPyhRkmvRPB3g1NLl/tDUNr3mMIgOViH9T/Koq1YwWplWrxpLUreDvDtxLcjU9ViMaRE/ZoW6sf75Hb2FdZOAuWNWgdoqlevmvNnUc3dniTk5u7IJ249qzLs/vParrtlDnrVCfD96kkli/1A+tRvJsYMOooQ4QJ6CoZRzQBJ9vk/55rRVTBoosUXF5qzE3y4qlG1Wom5wfzqRlmLg1YU88VWTpUyGgCwpoz826mA0oNAi2jbgGrH1fwjoOqym4nsliuDnM0PysSfXsfxFacTbTjtVlTQnYqMnF3izyHxl4OvNJ3zw7prYHMcyjkf7Len16VxkLB5z5i8jjNfS+FZCrKGUjkHoa8b+KfhddGuRqdipFncuQVH/LF+uPoe1dtCvd2kdbxPtfi3/Mw441ATo34VueGPDtzrlwfIIgt0P72bGceyjuf5VymkXfnSxWuMvI6ooB4JJxX0DoGmQ6TpcVlCoG0Zdv7zdzWuIq8q03NfrPsqTit2GjaZaaVaLb2kYVQOWPLMfUmrz/dpaZK2FxXmt3PNbbd2QysAKoXBznNWpmyKoznimiSrK2OlVXGBVmXpn1qrKduaYDN3f1qN27U1G5b0pkrbs+tMA/z1oqDP1ooAvRsM/KwP0q1H61lQsM1fgk+XFSaF2E8VOtVo24zU6NSAlRqkBqAdalU8UCJlNTxN/DVdKkXrQBdjIK1i+PrFNQ8I6hAyhtsRkUH1Xn+laiNSTqJoJIW5DqVP4jFNOzuVB8skz558H2+7xhpkajI+1oc+ozX0hmvn/wCHlpJN8QLKHvazO789kzn9cV72DxW+Jd5I7MfRVKaiiRjxVaVjUjNxUEh61znAQSNVabrUsrcVVmahCIJm5qlO3J5qxKcnNUbk4zVIQxW5P1pjHLVGXAY0sfzGqAd+NFS7DRSCxWhcE46Gr0LYrzKDWdUUFhePwR1APWp18Tawsayfav4iMbR/hXD9dh2Z2/Vpdz1GJ6tRnivLU8U60iEm4ViADzGKng8ZawrIpaFsjugo+uUw+qzPT1OKkU151H4z1RZI1MVuwZiDlT6/WrMXje9Chns7c/vNnBIprGUu4vqtQ9BQ1Mh4rgrPxxJJKY201eGK5Ex/wrZ0zxP9qUf6Dsz/ANNs/wBK1jWhLZmUqco7nUqaUH+dVLW580A7NuferSt7Vpcix518P9NEHxJ8Tysv/Hu5VD6eY27+Qr0hTxXOaBZrF4q8SXm8kzSwLtx90CIH9S1dEnIq5S5nc2xFV1Z83kvyBzUEjVLJ0qtKakwIJ29KozSdqszniqcp+U0xEMsnBzWfcyDB/lUGsakbUH91v4/vY/pXIaj4tljk2LZLySMmT/61RKtCG7NI0pS2R1DPluOtXLTpnvXmFx421CKUCO1txkd8n+tLa/EPVUcI1paMCpPRh0x7+9Z/XKTNHhqlj1Xd7iivMP8AhY2of9A+1/76b/Gin9ap9yfq8+x//9k="/>
          <p:cNvSpPr/>
          <p:nvPr/>
        </p:nvSpPr>
        <p:spPr>
          <a:xfrm>
            <a:off x="21272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84" y="1684563"/>
            <a:ext cx="1941429" cy="288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0366" y="1684563"/>
            <a:ext cx="2267512" cy="288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2398" y="1684563"/>
            <a:ext cx="2205406" cy="288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84" name="Google Shape;84;p3"/>
          <p:cNvSpPr txBox="1"/>
          <p:nvPr/>
        </p:nvSpPr>
        <p:spPr>
          <a:xfrm>
            <a:off x="4886337" y="4958889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Ivan, Vinkovci</a:t>
            </a:r>
            <a:endParaRPr/>
          </a:p>
        </p:txBody>
      </p:sp>
      <p:pic>
        <p:nvPicPr>
          <p:cNvPr id="85" name="Google Shape;8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2324" y="1697436"/>
            <a:ext cx="1895385" cy="288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72229" y="1684563"/>
            <a:ext cx="2144416" cy="288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87" name="Google Shape;87;p3"/>
          <p:cNvSpPr txBox="1"/>
          <p:nvPr/>
        </p:nvSpPr>
        <p:spPr>
          <a:xfrm>
            <a:off x="9333743" y="4958889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Matija, Vrapče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/>
        </p:nvSpPr>
        <p:spPr>
          <a:xfrm>
            <a:off x="3628742" y="4814405"/>
            <a:ext cx="2303010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Leon, Zagreb</a:t>
            </a:r>
            <a:endParaRPr/>
          </a:p>
        </p:txBody>
      </p:sp>
      <p:sp>
        <p:nvSpPr>
          <p:cNvPr id="93" name="Google Shape;93;p4"/>
          <p:cNvSpPr txBox="1"/>
          <p:nvPr/>
        </p:nvSpPr>
        <p:spPr>
          <a:xfrm>
            <a:off x="6865700" y="4814405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Elena, Rovišće</a:t>
            </a:r>
            <a:endParaRPr sz="1754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789931" y="4814405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Andrej</a:t>
            </a:r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9433048" y="4814405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Mateo, Požega</a:t>
            </a:r>
            <a:endParaRPr/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54" y="1364448"/>
            <a:ext cx="2137311" cy="324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230" y="1354350"/>
            <a:ext cx="2822970" cy="324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8" name="Google Shape;9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0269" y="1364448"/>
            <a:ext cx="2437297" cy="324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9" name="Google Shape;9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14531" y="1354350"/>
            <a:ext cx="2081872" cy="324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/>
        </p:nvSpPr>
        <p:spPr>
          <a:xfrm>
            <a:off x="8751288" y="5211063"/>
            <a:ext cx="2392696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Rio, Zagreb</a:t>
            </a:r>
            <a:endParaRPr/>
          </a:p>
        </p:txBody>
      </p:sp>
      <p:sp>
        <p:nvSpPr>
          <p:cNvPr id="105" name="Google Shape;105;p5"/>
          <p:cNvSpPr txBox="1"/>
          <p:nvPr/>
        </p:nvSpPr>
        <p:spPr>
          <a:xfrm>
            <a:off x="874631" y="5205515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Ivana, Bapska</a:t>
            </a:r>
            <a:endParaRPr/>
          </a:p>
        </p:txBody>
      </p:sp>
      <p:sp>
        <p:nvSpPr>
          <p:cNvPr id="106" name="Google Shape;106;p5"/>
          <p:cNvSpPr txBox="1"/>
          <p:nvPr/>
        </p:nvSpPr>
        <p:spPr>
          <a:xfrm>
            <a:off x="4979753" y="5211063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Sofija, Zadar</a:t>
            </a:r>
            <a:endParaRPr/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1059" y="1344020"/>
            <a:ext cx="2732727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3272" y="1344020"/>
            <a:ext cx="4755349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5E47562-D0E9-4A13-A7C4-81C57DA76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98" y="1344019"/>
            <a:ext cx="2722612" cy="3599999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/>
        </p:nvSpPr>
        <p:spPr>
          <a:xfrm>
            <a:off x="4519451" y="830759"/>
            <a:ext cx="7231271" cy="155249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Quattrocento Sans"/>
              <a:buNone/>
            </a:pPr>
            <a:r>
              <a:rPr lang="hr-HR" sz="2000" i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Draga učiteljice Sanjuška, ja sam Evan i idem u 2. razred, Poreč.​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Quattrocento Sans"/>
              <a:buNone/>
            </a:pPr>
            <a:r>
              <a:rPr lang="hr-HR" sz="2000" i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 Svjetski dan svjesnosti o autizmu šaljem Vam svoj rad za prijatelja Davida. ​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Quattrocento Sans"/>
              <a:buNone/>
            </a:pPr>
            <a:r>
              <a:rPr lang="hr-HR" sz="2000" i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David ide sa mnom u razred.​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Quattrocento Sans"/>
              <a:buNone/>
            </a:pPr>
            <a:r>
              <a:rPr lang="hr-HR" sz="2000" i="1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Ponekad voli davati pet i jako voli jesti bombone.​</a:t>
            </a:r>
            <a:endParaRPr/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792" y="317856"/>
            <a:ext cx="3491058" cy="25783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700" y="3175317"/>
            <a:ext cx="3486150" cy="25050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7" name="Google Shape;117;p6"/>
          <p:cNvSpPr/>
          <p:nvPr/>
        </p:nvSpPr>
        <p:spPr>
          <a:xfrm>
            <a:off x="4519450" y="3125847"/>
            <a:ext cx="7231271" cy="25545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Draga učiteljice </a:t>
            </a:r>
            <a:r>
              <a:rPr lang="hr-HR" sz="1600" dirty="0" err="1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Sanjuška</a:t>
            </a:r>
            <a:r>
              <a:rPr lang="hr-HR" sz="160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​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jako mi je drago što ste danas pričali o autizmu jer i ja u obitelji imam dječaka sa autizmom. On se razlikuje od mene u mnogim stvarima, ali baš u tim stvarima je zato tako predivan i poseban te pun ljubavi.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Jako voli crtati i odlično govori engleski. ​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Mama me uvijek uči da se mi djeca međusobno moramo poštovati, voljeti i paziti jedne na druge te da su bez obzira na različitosti sva djeca jednaka. ​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Moja mama i ja smo također pustili plave balone za svu djecu ovog svijeta. Važno je da znaju da nisu sami i da ih svi volimo.​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                                                                    </a:t>
            </a:r>
            <a:r>
              <a:rPr lang="hr-HR" sz="1600" dirty="0" err="1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Ajdin</a:t>
            </a:r>
            <a:r>
              <a:rPr lang="hr-HR" sz="160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  <a:r>
              <a:rPr lang="hr-HR" sz="1600" dirty="0" err="1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Novakovec</a:t>
            </a:r>
            <a:r>
              <a:rPr lang="hr-HR" sz="160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​</a:t>
            </a:r>
            <a:endParaRPr dirty="0"/>
          </a:p>
        </p:txBody>
      </p:sp>
    </p:spTree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122;p7"/>
          <p:cNvGraphicFramePr/>
          <p:nvPr/>
        </p:nvGraphicFramePr>
        <p:xfrm>
          <a:off x="2435656" y="1461465"/>
          <a:ext cx="7933450" cy="4304200"/>
        </p:xfrm>
        <a:graphic>
          <a:graphicData uri="http://schemas.openxmlformats.org/drawingml/2006/table">
            <a:tbl>
              <a:tblPr firstRow="1" bandRow="1">
                <a:noFill/>
                <a:tableStyleId>{7CD97779-9557-4F44-AF3F-B5492C691B10}</a:tableStyleId>
              </a:tblPr>
              <a:tblGrid>
                <a:gridCol w="113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3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3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PONEDJELJAK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UTORAK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SRIJEDA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ČETVRTAK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PETAK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SUBOTA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NEDJELJA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19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26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solidFill>
                          <a:srgbClr val="FF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solidFill>
                          <a:srgbClr val="FF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" name="Google Shape;123;p7"/>
          <p:cNvSpPr txBox="1"/>
          <p:nvPr/>
        </p:nvSpPr>
        <p:spPr>
          <a:xfrm>
            <a:off x="7541231" y="938245"/>
            <a:ext cx="27869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travanj 2020.</a:t>
            </a:r>
            <a:endParaRPr dirty="0"/>
          </a:p>
        </p:txBody>
      </p:sp>
      <p:sp>
        <p:nvSpPr>
          <p:cNvPr id="124" name="Google Shape;124;p7"/>
          <p:cNvSpPr/>
          <p:nvPr/>
        </p:nvSpPr>
        <p:spPr>
          <a:xfrm>
            <a:off x="4877455" y="3503808"/>
            <a:ext cx="866146" cy="76658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996900" y="1083579"/>
            <a:ext cx="3820760" cy="90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Danas:</a:t>
            </a: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2907280" y="2428206"/>
            <a:ext cx="8215645" cy="253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 dirty="0">
                <a:solidFill>
                  <a:srgbClr val="2E75B5"/>
                </a:solidFill>
              </a:rPr>
              <a:t> prepoznajemo samonikle i uzgojene biljke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 dirty="0">
                <a:solidFill>
                  <a:srgbClr val="2E75B5"/>
                </a:solidFill>
              </a:rPr>
              <a:t> imenujemo voće, povrće i žitarice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 dirty="0">
                <a:solidFill>
                  <a:srgbClr val="2E75B5"/>
                </a:solidFill>
              </a:rPr>
              <a:t> čitamo/slušamo pjesmu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 dirty="0">
                <a:solidFill>
                  <a:srgbClr val="2E75B5"/>
                </a:solidFill>
              </a:rPr>
              <a:t>odgovaramo na pitanja o pročitanoj pjesmi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 dirty="0">
                <a:solidFill>
                  <a:srgbClr val="2E75B5"/>
                </a:solidFill>
              </a:rPr>
              <a:t> dijelimo brojem 4</a:t>
            </a:r>
            <a:endParaRPr dirty="0"/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83002" y="2259059"/>
            <a:ext cx="1970371" cy="286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900514" y="563337"/>
            <a:ext cx="10481719" cy="73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Biljke u našem okolišu</a:t>
            </a:r>
            <a:endParaRPr/>
          </a:p>
        </p:txBody>
      </p:sp>
      <p:sp>
        <p:nvSpPr>
          <p:cNvPr id="137" name="Google Shape;137;p9"/>
          <p:cNvSpPr txBox="1"/>
          <p:nvPr/>
        </p:nvSpPr>
        <p:spPr>
          <a:xfrm>
            <a:off x="1363018" y="3217903"/>
            <a:ext cx="17792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tratinčica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4964812" y="3200068"/>
            <a:ext cx="17792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maslačak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4310475" y="5564144"/>
            <a:ext cx="28960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šumska jagoda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8705905" y="3266354"/>
            <a:ext cx="17792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djetelina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1182864" y="5564145"/>
            <a:ext cx="17792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kamilica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514" y="1430228"/>
            <a:ext cx="2704225" cy="18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3" name="Google Shape;14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2308" y="1428289"/>
            <a:ext cx="2704225" cy="18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4" name="Google Shape;14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514" y="3728019"/>
            <a:ext cx="2704225" cy="18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5" name="Google Shape;14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04102" y="1466354"/>
            <a:ext cx="2704225" cy="18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6" name="Google Shape;14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2308" y="3679568"/>
            <a:ext cx="2704225" cy="18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7" name="Google Shape;147;p9"/>
          <p:cNvSpPr txBox="1"/>
          <p:nvPr/>
        </p:nvSpPr>
        <p:spPr>
          <a:xfrm>
            <a:off x="7711891" y="4579568"/>
            <a:ext cx="4120717" cy="58477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SAMONIKLE BILJKE</a:t>
            </a:r>
            <a:endParaRPr sz="3200" b="1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D10F59D587A4AA3026165A57E4632" ma:contentTypeVersion="12" ma:contentTypeDescription="Create a new document." ma:contentTypeScope="" ma:versionID="dcf82be31bbdad091895b0ebe3441540">
  <xsd:schema xmlns:xsd="http://www.w3.org/2001/XMLSchema" xmlns:xs="http://www.w3.org/2001/XMLSchema" xmlns:p="http://schemas.microsoft.com/office/2006/metadata/properties" xmlns:ns2="9e35bf89-78aa-460c-be0b-ce41932056ff" xmlns:ns3="feb15741-2ad1-4cdb-a61a-d92b17366e14" targetNamespace="http://schemas.microsoft.com/office/2006/metadata/properties" ma:root="true" ma:fieldsID="a1874c73b9a7cdcf2a0c4e70e538c7fd" ns2:_="" ns3:_="">
    <xsd:import namespace="9e35bf89-78aa-460c-be0b-ce41932056ff"/>
    <xsd:import namespace="feb15741-2ad1-4cdb-a61a-d92b17366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5741-2ad1-4cdb-a61a-d92b17366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A506BD-70A9-4749-A4AA-39CC8BD4F30E}"/>
</file>

<file path=customXml/itemProps2.xml><?xml version="1.0" encoding="utf-8"?>
<ds:datastoreItem xmlns:ds="http://schemas.openxmlformats.org/officeDocument/2006/customXml" ds:itemID="{226ADA1D-B68B-43B5-A750-3FBC910C614A}"/>
</file>

<file path=customXml/itemProps3.xml><?xml version="1.0" encoding="utf-8"?>
<ds:datastoreItem xmlns:ds="http://schemas.openxmlformats.org/officeDocument/2006/customXml" ds:itemID="{DA8AD661-B93B-4B15-B58C-B378286AD27C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759</Words>
  <Application>Microsoft Office PowerPoint</Application>
  <PresentationFormat>Široki zaslon</PresentationFormat>
  <Paragraphs>172</Paragraphs>
  <Slides>29</Slides>
  <Notes>27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Arial</vt:lpstr>
      <vt:lpstr>Calibri</vt:lpstr>
      <vt:lpstr>Noto Sans Symbols</vt:lpstr>
      <vt:lpstr>Quattrocento Sans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Danas:</vt:lpstr>
      <vt:lpstr>Biljke u našem okolišu</vt:lpstr>
      <vt:lpstr>PowerPoint prezentacija</vt:lpstr>
      <vt:lpstr>PowerPoint prezentacija</vt:lpstr>
      <vt:lpstr>PowerPoint prezentacija</vt:lpstr>
      <vt:lpstr>PowerPoint prezentacija</vt:lpstr>
      <vt:lpstr>Povrtnjak moje bake</vt:lpstr>
      <vt:lpstr>Povrtnjak moje bake </vt:lpstr>
      <vt:lpstr>PowerPoint prezentacija</vt:lpstr>
      <vt:lpstr>Odgovaramo na pitanja  o pročitanoj pjesmi</vt:lpstr>
      <vt:lpstr>Dijeljenje brojem 4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Domaća zadaća</vt:lpstr>
      <vt:lpstr>Lijepo i dobro:</vt:lpstr>
      <vt:lpstr>PowerPoint prezentacija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sanja polak</dc:creator>
  <cp:lastModifiedBy>Tonka Brailo</cp:lastModifiedBy>
  <cp:revision>10</cp:revision>
  <dcterms:created xsi:type="dcterms:W3CDTF">2020-03-11T10:56:06Z</dcterms:created>
  <dcterms:modified xsi:type="dcterms:W3CDTF">2020-04-09T19:16:14Z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