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9309100" cy="705326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Quattrocento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PQZgbBmC8iVATuo7VmaMPub3S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42DE03-0BCF-40C1-90AA-C564AF0F9DDA}">
  <a:tblStyle styleId="{C942DE03-0BCF-40C1-90AA-C564AF0F9D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2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354" name="Google Shape;354;p24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25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6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lang="hr-H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8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ific.com/hr/hr/students-sit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38.jp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/>
        </p:nvSpPr>
        <p:spPr>
          <a:xfrm>
            <a:off x="2290980" y="1716831"/>
            <a:ext cx="1547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∙ 2 = 2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2290979" y="2517138"/>
            <a:ext cx="1547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∙ 3 = 3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2290979" y="3317445"/>
            <a:ext cx="1547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∙ 5 = 5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2290979" y="4117752"/>
            <a:ext cx="18165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∙ 10 = 10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993921" y="987548"/>
            <a:ext cx="3301241" cy="80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lang="hr-HR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Prisjetimo se:</a:t>
            </a:r>
            <a:endParaRPr sz="36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5135258" y="1716831"/>
            <a:ext cx="1547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∙ 1 = 2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5135257" y="2517138"/>
            <a:ext cx="1547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∙ 1 = 3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5135257" y="3317445"/>
            <a:ext cx="1547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∙ 1 = 5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135257" y="4117752"/>
            <a:ext cx="18165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 ∙ 1 = 10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7206018" y="2424717"/>
            <a:ext cx="4435521" cy="16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Naučili smo: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zamjena mjesta faktora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 utječe na rezultat.</a:t>
            </a:r>
            <a:endParaRPr sz="32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1285106" y="1846752"/>
            <a:ext cx="19207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 ∙ 1 = 1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1285108" y="2544162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 ∙ 1 = 2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1285108" y="3341058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3 ∙ 1 = 3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1240224" y="4155502"/>
            <a:ext cx="21002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4 ∙ 1 = 4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1206560" y="5035575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 ∙ 1 = 5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4564826" y="1818728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6 ∙ 1 = 6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4576048" y="2548471"/>
            <a:ext cx="20553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7 ∙ 1 = 7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4559216" y="3341058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8 ∙ 1 = 8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576048" y="4155502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9 ∙ 1 = 9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4394908" y="5035575"/>
            <a:ext cx="24625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10 ∙ 1 = 10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7596889" y="3498196"/>
            <a:ext cx="4339988" cy="202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97"/>
              <a:buFont typeface="Quattrocento Sans"/>
              <a:buNone/>
            </a:pPr>
            <a:r>
              <a:rPr lang="hr-HR" sz="3997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Broj se ne mijenja ako se množi brojem ____!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603307" y="906104"/>
            <a:ext cx="6807427" cy="72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Tablica množenja brojem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7596889" y="2643509"/>
            <a:ext cx="4339988" cy="60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509"/>
              <a:buFont typeface="Quattrocento Sans"/>
              <a:buNone/>
            </a:pPr>
            <a:r>
              <a:rPr lang="hr-HR" sz="3509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Dopuni rečenicu: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9585771" y="4559118"/>
            <a:ext cx="362224" cy="60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Quattrocento Sans"/>
              <a:buNone/>
            </a:pPr>
            <a:r>
              <a:rPr lang="hr-HR" sz="4400" b="1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4000" b="1" i="0" u="none" strike="noStrike" cap="non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/>
        </p:nvSpPr>
        <p:spPr>
          <a:xfrm>
            <a:off x="3620363" y="184187"/>
            <a:ext cx="5036024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Matematička priča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753400" y="845607"/>
            <a:ext cx="10763930" cy="209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Tin i Tonka moraju ostati kod kuće. Tin se dosjetio. Mogli bi ubacivati loptice u kutiju. Organizirali su međusobno natjecanje.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Svatko baca 3 puta po jednu lopticu.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Tin je od tri pokušaja ubacio sve tri loptice, a Tonka nijednu.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Tko je pobijedio? Izračunajmo!</a:t>
            </a:r>
            <a:endParaRPr/>
          </a:p>
        </p:txBody>
      </p:sp>
      <p:sp>
        <p:nvSpPr>
          <p:cNvPr id="200" name="Google Shape;200;p12"/>
          <p:cNvSpPr txBox="1"/>
          <p:nvPr/>
        </p:nvSpPr>
        <p:spPr>
          <a:xfrm>
            <a:off x="1398989" y="3217276"/>
            <a:ext cx="8675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Tin: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6999975" y="3337625"/>
            <a:ext cx="170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Tonka:</a:t>
            </a:r>
            <a:endParaRPr sz="2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2390498" y="4200404"/>
            <a:ext cx="1547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∙ 1 = 3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901365" y="4886170"/>
            <a:ext cx="108314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  Tin je pobijedio jer je 3 puta ubacio po jednu loptu dok Tonka iz 3. pokušaja nije ubacila nijednu.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2994450" y="3899727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1892929" y="3899727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2445008" y="3904439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2119350" y="3873448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2657378" y="3899727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3227326" y="389176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3543892" y="3902579"/>
            <a:ext cx="1503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loptice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300759" y="4204563"/>
            <a:ext cx="16017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∙ 0 = 0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8469477" y="3899727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7367956" y="3899727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7594377" y="3873448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8132405" y="3899727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8702353" y="389176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9018919" y="3902579"/>
            <a:ext cx="1503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loptice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7843129" y="3885929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8413" y="2632144"/>
            <a:ext cx="2769034" cy="1384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/>
        </p:nvSpPr>
        <p:spPr>
          <a:xfrm>
            <a:off x="1363656" y="1827106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1285108" y="2544162"/>
            <a:ext cx="21563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1285108" y="3341058"/>
            <a:ext cx="21563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3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13"/>
          <p:cNvSpPr txBox="1"/>
          <p:nvPr/>
        </p:nvSpPr>
        <p:spPr>
          <a:xfrm>
            <a:off x="1240224" y="4155502"/>
            <a:ext cx="21675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4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1206560" y="5035575"/>
            <a:ext cx="21563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4564826" y="1818728"/>
            <a:ext cx="21563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6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4576048" y="2548471"/>
            <a:ext cx="21451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7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4559216" y="3341058"/>
            <a:ext cx="21563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8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4576048" y="4155502"/>
            <a:ext cx="21563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9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4394908" y="5035575"/>
            <a:ext cx="23487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10 ∙ 0 = 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7596889" y="3367021"/>
            <a:ext cx="4339988" cy="202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97"/>
              <a:buFont typeface="Quattrocento Sans"/>
              <a:buNone/>
            </a:pPr>
            <a:r>
              <a:rPr lang="hr-HR" sz="3997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Kada se broj množi nulom</a:t>
            </a:r>
            <a:r>
              <a:rPr lang="hr-HR" sz="3997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</a:t>
            </a:r>
            <a:r>
              <a:rPr lang="hr-HR" sz="3997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umnožak je ___.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603307" y="906104"/>
            <a:ext cx="6807427" cy="72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Tablica množenja brojem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7596889" y="2643509"/>
            <a:ext cx="4339988" cy="60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509"/>
              <a:buFont typeface="Quattrocento Sans"/>
              <a:buNone/>
            </a:pPr>
            <a:r>
              <a:rPr lang="hr-HR" sz="3509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Dopuni rečenicu: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7776057" y="4378269"/>
            <a:ext cx="559662" cy="60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Quattrocento Sans"/>
              <a:buNone/>
            </a:pPr>
            <a:r>
              <a:rPr lang="hr-HR" sz="4400" b="1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endParaRPr sz="4000" b="1" i="0" u="none" strike="noStrike" cap="non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5" name="Google Shape;245;p14"/>
          <p:cNvSpPr txBox="1">
            <a:spLocks noGrp="1"/>
          </p:cNvSpPr>
          <p:nvPr>
            <p:ph type="body" idx="1"/>
          </p:nvPr>
        </p:nvSpPr>
        <p:spPr>
          <a:xfrm>
            <a:off x="505346" y="1256480"/>
            <a:ext cx="10872988" cy="226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Tonka obožava čokoladu s rižom.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Pet je puta odlazila u trgovinu, a njene omiljene čokolade nije bilo na polici trgovine.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Koliko je čokolada kupila Tonka?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1228061" y="3890348"/>
            <a:ext cx="14959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Račun:</a:t>
            </a:r>
            <a:endParaRPr sz="32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2846813" y="3890348"/>
            <a:ext cx="17876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∙ 0 = 0</a:t>
            </a:r>
            <a:endParaRPr sz="32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1228061" y="4714058"/>
            <a:ext cx="75105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  Tonka nije kupila ni jednu čokoladu.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2968" y="2790886"/>
            <a:ext cx="1826063" cy="1566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4"/>
          <p:cNvCxnSpPr/>
          <p:nvPr/>
        </p:nvCxnSpPr>
        <p:spPr>
          <a:xfrm>
            <a:off x="8144933" y="3071988"/>
            <a:ext cx="2048934" cy="85886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4"/>
          <p:cNvCxnSpPr/>
          <p:nvPr/>
        </p:nvCxnSpPr>
        <p:spPr>
          <a:xfrm flipH="1">
            <a:off x="8003530" y="3093494"/>
            <a:ext cx="2048934" cy="85886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3523704" y="358393"/>
            <a:ext cx="5144592" cy="99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Šale prvotravanjske</a:t>
            </a:r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body" idx="1"/>
          </p:nvPr>
        </p:nvSpPr>
        <p:spPr>
          <a:xfrm>
            <a:off x="669930" y="1523072"/>
            <a:ext cx="2906360" cy="416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Livadom šeću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dizalice,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rodilo stablo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lizalice,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traktori vuku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duge,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zvijezde crtaju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solidFill>
                  <a:srgbClr val="2E75B5"/>
                </a:solidFill>
              </a:rPr>
              <a:t>pruge. 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3576290" y="2176223"/>
            <a:ext cx="2291074" cy="217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Mravi voze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vlak,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zmije ljube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zrak.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5898106" y="1953491"/>
            <a:ext cx="2906360" cy="398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Nebom lete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knjige,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skuplja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brige,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 vreće ih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slaže. 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Nos razbio tko 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laže. 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9091639" y="3263958"/>
            <a:ext cx="276646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Istina je… 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Sve su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šale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prvotravanjske.</a:t>
            </a: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7134060" y="1329760"/>
            <a:ext cx="3340813" cy="42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970"/>
              <a:buFont typeface="Quattrocento Sans"/>
              <a:buNone/>
            </a:pPr>
            <a:r>
              <a:rPr lang="hr-HR" sz="2747" b="1" i="1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Milijana Kovačević</a:t>
            </a:r>
            <a:r>
              <a:rPr lang="hr-HR" sz="2747" b="0" i="1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sz="129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Razumijem pročitano…</a:t>
            </a: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body" idx="1"/>
          </p:nvPr>
        </p:nvSpPr>
        <p:spPr>
          <a:xfrm>
            <a:off x="887717" y="1854465"/>
            <a:ext cx="77863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</a:rPr>
              <a:t>Tko to livadom šeće?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2047684" y="2375890"/>
            <a:ext cx="912831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Livadom šeću dizalice.</a:t>
            </a:r>
            <a:endParaRPr sz="2800" b="0" i="1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887718" y="3062998"/>
            <a:ext cx="5212637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Tko je rodio lizalice?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1993984" y="3584423"/>
            <a:ext cx="8750216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Stablo je rodilo lizalice.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887716" y="4341849"/>
            <a:ext cx="67830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traktori vuku?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1998339" y="4899076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Traktori vuku duge.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0410" y="1720255"/>
            <a:ext cx="2907313" cy="148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9767" y="2641259"/>
            <a:ext cx="1964267" cy="130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7806" flipH="1">
            <a:off x="8905541" y="2716228"/>
            <a:ext cx="1200830" cy="17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Razumijem pročitano…</a:t>
            </a:r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887717" y="1854465"/>
            <a:ext cx="77863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</a:rPr>
              <a:t>Tko crta pruge?</a:t>
            </a: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2047684" y="2375890"/>
            <a:ext cx="912831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Zvijezde crtaju pruge.</a:t>
            </a:r>
            <a:endParaRPr sz="2800" b="0" i="1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3" name="Google Shape;283;p17"/>
          <p:cNvSpPr txBox="1"/>
          <p:nvPr/>
        </p:nvSpPr>
        <p:spPr>
          <a:xfrm>
            <a:off x="887718" y="3062998"/>
            <a:ext cx="5212637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mravi rade?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1993984" y="3584423"/>
            <a:ext cx="8750216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Mravi voze vlak.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 txBox="1"/>
          <p:nvPr/>
        </p:nvSpPr>
        <p:spPr>
          <a:xfrm>
            <a:off x="887716" y="4341849"/>
            <a:ext cx="67830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nebom leti?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1998339" y="4899076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Nebom lete knjige.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79757">
            <a:off x="7569037" y="2654503"/>
            <a:ext cx="1165817" cy="17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79757" flipH="1">
            <a:off x="9982921" y="2596929"/>
            <a:ext cx="1165817" cy="17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6936" y="2033432"/>
            <a:ext cx="609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887718" y="298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Razumijem pročitano…</a:t>
            </a:r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body" idx="1"/>
          </p:nvPr>
        </p:nvSpPr>
        <p:spPr>
          <a:xfrm>
            <a:off x="887715" y="1409276"/>
            <a:ext cx="77863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</a:rPr>
              <a:t>Tko skuplja brige?</a:t>
            </a:r>
            <a:endParaRPr/>
          </a:p>
        </p:txBody>
      </p:sp>
      <p:sp>
        <p:nvSpPr>
          <p:cNvPr id="296" name="Google Shape;296;p18"/>
          <p:cNvSpPr txBox="1"/>
          <p:nvPr/>
        </p:nvSpPr>
        <p:spPr>
          <a:xfrm>
            <a:off x="1993984" y="1871078"/>
            <a:ext cx="912831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skuplja brige.</a:t>
            </a:r>
            <a:endParaRPr sz="2800" b="0" i="1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932881" y="2512663"/>
            <a:ext cx="5212637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Gdje more slaže brige?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1993984" y="3039971"/>
            <a:ext cx="8750216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slaže brige u vreće.</a:t>
            </a:r>
            <a:endParaRPr sz="2800" b="0" i="1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887714" y="3587687"/>
            <a:ext cx="67830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Kad je sve ovo iz pjesme moguće?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1993984" y="4105484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Ovo je moguće samo 1. travnja.</a:t>
            </a:r>
            <a:endParaRPr sz="2800" b="0" i="1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887714" y="4653200"/>
            <a:ext cx="67830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Kakav je to dan?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 txBox="1"/>
          <p:nvPr/>
        </p:nvSpPr>
        <p:spPr>
          <a:xfrm>
            <a:off x="1993983" y="5170997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je dan kada se često šalimo.</a:t>
            </a:r>
            <a:endParaRPr sz="2800" b="0" i="1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03" name="Google Shape;30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0779" y="1871078"/>
            <a:ext cx="46005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794982" y="2799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Stvarajmo zajedno: šaljivi stihovi</a:t>
            </a:r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300251" y="1469077"/>
            <a:ext cx="11505062" cy="138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r-HR" sz="2600" i="1">
                <a:solidFill>
                  <a:srgbClr val="2E75B5"/>
                </a:solidFill>
              </a:rPr>
              <a:t>Poigrat ćemo se i mi i stvarati šaljive stihove. </a:t>
            </a:r>
            <a:endParaRPr sz="2600" b="1" i="1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 i="1">
                <a:solidFill>
                  <a:srgbClr val="2E75B5"/>
                </a:solidFill>
              </a:rPr>
              <a:t>Pročitajmo napisane dijelove stihova. Naš je zadatak povezati početak i kraj stiha.</a:t>
            </a:r>
            <a:endParaRPr/>
          </a:p>
        </p:txBody>
      </p:sp>
      <p:sp>
        <p:nvSpPr>
          <p:cNvPr id="310" name="Google Shape;310;p19"/>
          <p:cNvSpPr txBox="1"/>
          <p:nvPr/>
        </p:nvSpPr>
        <p:spPr>
          <a:xfrm>
            <a:off x="2183403" y="2997763"/>
            <a:ext cx="2215671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Cvijeće pjeva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2183404" y="3609748"/>
            <a:ext cx="2215670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Olovka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2" name="Google Shape;312;p19"/>
          <p:cNvSpPr txBox="1"/>
          <p:nvPr/>
        </p:nvSpPr>
        <p:spPr>
          <a:xfrm>
            <a:off x="2183404" y="4833718"/>
            <a:ext cx="2215670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Papuča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2183404" y="4221733"/>
            <a:ext cx="2215671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Vjetar kupuje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7235349" y="2996720"/>
            <a:ext cx="2215671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kuha ručak.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7235348" y="3609748"/>
            <a:ext cx="2215671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nove cipele.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7235348" y="4221733"/>
            <a:ext cx="2215671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piše pismo.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7235348" y="4833718"/>
            <a:ext cx="2215671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 hladnjaku.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18" name="Google Shape;318;p19"/>
          <p:cNvCxnSpPr>
            <a:stCxn id="310" idx="3"/>
            <a:endCxn id="317" idx="1"/>
          </p:cNvCxnSpPr>
          <p:nvPr/>
        </p:nvCxnSpPr>
        <p:spPr>
          <a:xfrm>
            <a:off x="4399074" y="3259373"/>
            <a:ext cx="2836200" cy="1836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9" name="Google Shape;319;p19"/>
          <p:cNvCxnSpPr>
            <a:stCxn id="311" idx="3"/>
            <a:endCxn id="314" idx="1"/>
          </p:cNvCxnSpPr>
          <p:nvPr/>
        </p:nvCxnSpPr>
        <p:spPr>
          <a:xfrm rot="10800000" flipH="1">
            <a:off x="4399074" y="3258458"/>
            <a:ext cx="2836200" cy="61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0" name="Google Shape;320;p19"/>
          <p:cNvCxnSpPr>
            <a:stCxn id="313" idx="3"/>
            <a:endCxn id="315" idx="1"/>
          </p:cNvCxnSpPr>
          <p:nvPr/>
        </p:nvCxnSpPr>
        <p:spPr>
          <a:xfrm rot="10800000" flipH="1">
            <a:off x="4399075" y="3871343"/>
            <a:ext cx="2836200" cy="61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1" name="Google Shape;321;p19"/>
          <p:cNvCxnSpPr/>
          <p:nvPr/>
        </p:nvCxnSpPr>
        <p:spPr>
          <a:xfrm rot="10800000" flipH="1">
            <a:off x="4399072" y="4492532"/>
            <a:ext cx="2836275" cy="6130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872839" y="612222"/>
            <a:ext cx="4122241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Radovi učenika: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2505976" y="5355697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Lea, Zagreb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8971032" y="5355697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Jan, Đurmanec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5787381" y="5373975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Luka, Osijek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001" y="1267884"/>
            <a:ext cx="2938065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608" y="1267884"/>
            <a:ext cx="2650476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5626" y="1267884"/>
            <a:ext cx="2519109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/>
        </p:nvSpPr>
        <p:spPr>
          <a:xfrm>
            <a:off x="2235115" y="2750365"/>
            <a:ext cx="52425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hr-HR" sz="5000" b="0" i="0" u="sng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Matematička igra</a:t>
            </a:r>
            <a:endParaRPr sz="5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hr-HR" sz="45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Moguće ili nemoguće?</a:t>
            </a:r>
            <a:endParaRPr sz="45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28" name="Google Shape;328;p20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 txBox="1"/>
          <p:nvPr/>
        </p:nvSpPr>
        <p:spPr>
          <a:xfrm>
            <a:off x="7961113" y="2797188"/>
            <a:ext cx="15240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Zaigrajmo!</a:t>
            </a:r>
            <a:endParaRPr sz="2000" b="0" i="1" u="none" strike="noStrike" cap="none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956370" y="1575439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Domaća zadaća: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1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89" y="3016078"/>
            <a:ext cx="2360201" cy="25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/>
        </p:nvSpPr>
        <p:spPr>
          <a:xfrm>
            <a:off x="3791139" y="2376573"/>
            <a:ext cx="7717707" cy="314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Ponovite i uvježbajte tablicu množenja i dijeljenja brojevima koje smo do sada učili.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Napišite još poneki šaljivi stih. 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Pričajte danas jedni drugima šale. Pričanje šala radostan je i veseo oblik vježbanja govora.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Slušajte smiješne događaje svojih roditelja </a:t>
            </a: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iz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djetinjstv</a:t>
            </a: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2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869" y="2091573"/>
            <a:ext cx="392860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>
            <a:spLocks noGrp="1"/>
          </p:cNvSpPr>
          <p:nvPr>
            <p:ph type="title"/>
          </p:nvPr>
        </p:nvSpPr>
        <p:spPr>
          <a:xfrm>
            <a:off x="633046" y="966007"/>
            <a:ext cx="416403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dobro:</a:t>
            </a:r>
            <a:endParaRPr/>
          </a:p>
        </p:txBody>
      </p:sp>
      <p:sp>
        <p:nvSpPr>
          <p:cNvPr id="343" name="Google Shape;343;p22"/>
          <p:cNvSpPr txBox="1">
            <a:spLocks noGrp="1"/>
          </p:cNvSpPr>
          <p:nvPr>
            <p:ph type="body" idx="2"/>
          </p:nvPr>
        </p:nvSpPr>
        <p:spPr>
          <a:xfrm>
            <a:off x="3770215" y="1647670"/>
            <a:ext cx="8016900" cy="3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2E75B5"/>
                </a:solidFill>
              </a:rPr>
              <a:t>Smijte se što češće. </a:t>
            </a:r>
            <a:endParaRPr sz="3200" dirty="0">
              <a:solidFill>
                <a:srgbClr val="2E75B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2E75B5"/>
                </a:solidFill>
              </a:rPr>
              <a:t>Napišite prijatelju jednu šalu. Dopisujte se</a:t>
            </a:r>
            <a:endParaRPr sz="3200" dirty="0">
              <a:solidFill>
                <a:srgbClr val="2E75B5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2E75B5"/>
                </a:solidFill>
              </a:rPr>
              <a:t> i šalite.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2E75B5"/>
                </a:solidFill>
              </a:rPr>
              <a:t>Nazovite prijatelja i ispričaj mu jednu šalu.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2E75B5"/>
                </a:solidFill>
              </a:rPr>
              <a:t>Ostanite povezani s prijateljima na način </a:t>
            </a:r>
            <a:endParaRPr sz="3200" dirty="0">
              <a:solidFill>
                <a:srgbClr val="2E75B5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2E75B5"/>
                </a:solidFill>
              </a:rPr>
              <a:t>na koji možete. Pišite jedni drugima i razgovarajte telefonom.</a:t>
            </a:r>
            <a:endParaRPr dirty="0"/>
          </a:p>
        </p:txBody>
      </p:sp>
    </p:spTree>
  </p:cSld>
  <p:clrMapOvr>
    <a:masterClrMapping/>
  </p:clrMapOvr>
  <p:transition spd="med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49" name="Google Shape;34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5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6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70" name="Google Shape;370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26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26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6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6" descr="Slika na kojoj se prikazuje crtež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>
            <a:off x="1187355" y="846695"/>
            <a:ext cx="660197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Proljeće​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Proljeće je godišnje doba kada se priroda počinje buditi. To znači da su nam dani duži i temperature umjerenije. Životinje se bude iz zimskog sna. Drveće i voćke  počinju  listati  i cvjetati. Trava je zelenija i na njoj cvatu: visibabe, šafrani, jaglaci i tratinčice. 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 proljeće češće pada kiša i pušu vjetrovi.​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hr-HR" sz="2400" b="0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Lucija, Poljanica Bistranska​</a:t>
            </a:r>
            <a:endParaRPr sz="2400" b="0" i="1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1162" y="846695"/>
            <a:ext cx="3343275" cy="3924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6223850" y="5428269"/>
            <a:ext cx="1282889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Vedran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2404967" y="5428269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Zoran, Pula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245" y="1005233"/>
            <a:ext cx="2876462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6541" y="973142"/>
            <a:ext cx="2780198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6638" y="949328"/>
            <a:ext cx="3253203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91" name="Google Shape;91;p4"/>
          <p:cNvSpPr txBox="1"/>
          <p:nvPr/>
        </p:nvSpPr>
        <p:spPr>
          <a:xfrm>
            <a:off x="9436486" y="5428269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Josipa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832" y="1067859"/>
            <a:ext cx="5139623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353" y="1067859"/>
            <a:ext cx="4918471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98" name="Google Shape;98;p5"/>
          <p:cNvSpPr txBox="1"/>
          <p:nvPr/>
        </p:nvSpPr>
        <p:spPr>
          <a:xfrm>
            <a:off x="2673422" y="5008355"/>
            <a:ext cx="318303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Petra, Hrvatsko zagorje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9883469" y="5008355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Klara, Split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6"/>
          <p:cNvGraphicFramePr/>
          <p:nvPr/>
        </p:nvGraphicFramePr>
        <p:xfrm>
          <a:off x="2435656" y="14614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{C942DE03-0BCF-40C1-90AA-C564AF0F9DDA}</a:tableStyleId>
              </a:tblPr>
              <a:tblGrid>
                <a:gridCol w="11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PONEDJELJAK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UTORAK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SRIJEDA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ČETVRTAK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PETAK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SUBOTA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NEDJELJA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5" name="Google Shape;105;p6"/>
          <p:cNvSpPr txBox="1"/>
          <p:nvPr/>
        </p:nvSpPr>
        <p:spPr>
          <a:xfrm>
            <a:off x="7397739" y="782152"/>
            <a:ext cx="29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Travanj 2020.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4770379" y="1908381"/>
            <a:ext cx="1002626" cy="878454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2129664" y="1083579"/>
            <a:ext cx="3820760" cy="90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3699156" y="1987692"/>
            <a:ext cx="7178109" cy="261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množim brojevima  1 i 0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prepoznajem šaljivu pjesmu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razlikujem moguće od nemogućega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pišem šaljive stihove.</a:t>
            </a:r>
            <a:endParaRPr/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97402" y="2532014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/>
        </p:nvSpPr>
        <p:spPr>
          <a:xfrm>
            <a:off x="587225" y="488225"/>
            <a:ext cx="10632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Množenje brojem 1 i 0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901366" y="1963119"/>
            <a:ext cx="10541193" cy="34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Tin je jučer pripremao stol za jelo.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Svaki ukućanin želi svoju omiljenu čašu.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Prvu je čašu stavio za djeda, zatim za baku i još četiri za mamu, tatu, prijateljicu Tonku i sebe.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Koliko je čaša postavio Tin?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2E75B5"/>
              </a:solidFill>
            </a:endParaRPr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377823" y="3663344"/>
            <a:ext cx="1274858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6203" y="4410129"/>
            <a:ext cx="3179928" cy="167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5562" y="4046357"/>
            <a:ext cx="101274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44010" y="4381134"/>
            <a:ext cx="282396" cy="27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7601" y="4409989"/>
            <a:ext cx="411694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8095" y="4431695"/>
            <a:ext cx="282396" cy="27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6213" y="4173108"/>
            <a:ext cx="101274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773275" y="4371984"/>
            <a:ext cx="411693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9"/>
          <p:cNvGraphicFramePr/>
          <p:nvPr/>
        </p:nvGraphicFramePr>
        <p:xfrm>
          <a:off x="1502769" y="13647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{C942DE03-0BCF-40C1-90AA-C564AF0F9DDA}</a:tableStyleId>
              </a:tblPr>
              <a:tblGrid>
                <a:gridCol w="157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3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djed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baka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mama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tata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Tonka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5" name="Google Shape;135;p9"/>
          <p:cNvSpPr txBox="1"/>
          <p:nvPr/>
        </p:nvSpPr>
        <p:spPr>
          <a:xfrm>
            <a:off x="711201" y="728241"/>
            <a:ext cx="5007211" cy="80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lang="hr-HR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Pogledajmo tablicu:</a:t>
            </a:r>
            <a:endParaRPr sz="36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439076" y="3575758"/>
            <a:ext cx="31406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zbrajanjem: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6040062" y="3696101"/>
            <a:ext cx="31197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množenjem:</a:t>
            </a:r>
            <a:endParaRPr sz="2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7668198" y="4079340"/>
            <a:ext cx="1547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∙ 1 = 6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3352305" y="4908682"/>
            <a:ext cx="5375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  Tin je postavio 6 čaša.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2361515" y="4247319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933016" y="4258209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3659691" y="4264006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2687800" y="42473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3359973" y="4255648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3944742" y="4249838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4542239" y="4228792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4833995" y="4264006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1634582" y="4258209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3055211" y="4255648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4278727" y="4259512"/>
            <a:ext cx="3193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1225624" y="424418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1945950" y="4231930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233" y="2255220"/>
            <a:ext cx="1610580" cy="114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2606" y="2576165"/>
            <a:ext cx="637035" cy="63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5508" y="2543257"/>
            <a:ext cx="681109" cy="66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56549" y="2372421"/>
            <a:ext cx="422460" cy="84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07185" y="2518228"/>
            <a:ext cx="54337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8285" y="2534682"/>
            <a:ext cx="543375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0" ma:contentTypeDescription="Create a new document." ma:contentTypeScope="" ma:versionID="dd7b6822a2f6e840edabc59c4e8c74a0">
  <xsd:schema xmlns:xsd="http://www.w3.org/2001/XMLSchema" xmlns:xs="http://www.w3.org/2001/XMLSchema" xmlns:p="http://schemas.microsoft.com/office/2006/metadata/properties" xmlns:ns2="9e35bf89-78aa-460c-be0b-ce41932056ff" targetNamespace="http://schemas.microsoft.com/office/2006/metadata/properties" ma:root="true" ma:fieldsID="d17d69f48f6d8d3884390931344a5b60" ns2:_="">
    <xsd:import namespace="9e35bf89-78aa-460c-be0b-ce4193205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609131-AA40-4E5C-89A2-6CC045232BC8}"/>
</file>

<file path=customXml/itemProps2.xml><?xml version="1.0" encoding="utf-8"?>
<ds:datastoreItem xmlns:ds="http://schemas.openxmlformats.org/officeDocument/2006/customXml" ds:itemID="{5EE7514B-D90F-4BBC-BA0D-6B18EC9D181E}"/>
</file>

<file path=customXml/itemProps3.xml><?xml version="1.0" encoding="utf-8"?>
<ds:datastoreItem xmlns:ds="http://schemas.openxmlformats.org/officeDocument/2006/customXml" ds:itemID="{C82010FF-4992-4066-851E-234BC67120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Široki zaslon</PresentationFormat>
  <Paragraphs>252</Paragraphs>
  <Slides>26</Slides>
  <Notes>26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Quattrocento Sans</vt:lpstr>
      <vt:lpstr>Arial</vt:lpstr>
      <vt:lpstr>Calibri</vt:lpstr>
      <vt:lpstr>Noto Sans Symbols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Danas: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Šale prvotravanjske</vt:lpstr>
      <vt:lpstr>Razumijem pročitano…</vt:lpstr>
      <vt:lpstr>Razumijem pročitano…</vt:lpstr>
      <vt:lpstr>Razumijem pročitano…</vt:lpstr>
      <vt:lpstr>Stvarajmo zajedno: šaljivi stihovi</vt:lpstr>
      <vt:lpstr>PowerPoint prezentacija</vt:lpstr>
      <vt:lpstr>PowerPoint prezentacija</vt:lpstr>
      <vt:lpstr>Lijepo i dobro:</vt:lpstr>
      <vt:lpstr>PowerPoint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Tonka Brailo</cp:lastModifiedBy>
  <cp:revision>1</cp:revision>
  <dcterms:created xsi:type="dcterms:W3CDTF">2020-03-11T10:56:06Z</dcterms:created>
  <dcterms:modified xsi:type="dcterms:W3CDTF">2020-03-31T16:29:47Z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