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Quattrocento Sans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2" roundtripDataSignature="AMtx7mgVOaeDyquIdkduWOJDDV69hxLH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87F7D9-3824-4AE1-B336-6E6A07E04103}">
  <a:tblStyle styleId="{6C87F7D9-3824-4AE1-B336-6E6A07E0410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2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Obavezni prvi slajd, stoji otvoren prije početka prezentacije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Na njemu ništa ne mijenjate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9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98" name="Google Shape;39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Obavezan predzadnji slajd, na njemu ništa ne mijenjate!</a:t>
            </a:r>
            <a:endParaRPr/>
          </a:p>
        </p:txBody>
      </p:sp>
      <p:sp>
        <p:nvSpPr>
          <p:cNvPr id="406" name="Google Shape;406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Obavezni zadnji slajd, stoji otvoren na kraju prezentacije, za vrijeme pitanja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Na njemu ništa ne mijenjate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3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3"/>
          <p:cNvSpPr txBox="1">
            <a:spLocks noGrp="1"/>
          </p:cNvSpPr>
          <p:nvPr>
            <p:ph type="body" idx="1"/>
          </p:nvPr>
        </p:nvSpPr>
        <p:spPr>
          <a:xfrm rot="5400000">
            <a:off x="4222124" y="-1292125"/>
            <a:ext cx="3872380" cy="1054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4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4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lagođeni izgled">
  <p:cSld name="Prilagođeni izgled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6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78" y="-30152"/>
            <a:ext cx="12193057" cy="325554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3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42" name="Google Shape;42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4478"/>
            <a:ext cx="12193057" cy="325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-37197"/>
            <a:ext cx="12193057" cy="1449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2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/>
          <p:nvPr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en-US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Podrška provedbi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Cjelovite kurikularne</a:t>
            </a:r>
            <a:br>
              <a:rPr lang="en-US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reforme (CKR)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3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269474" y="5914662"/>
            <a:ext cx="199480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61674" y="5974848"/>
            <a:ext cx="148346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2" descr="lenta prava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624392" y="5959560"/>
            <a:ext cx="2212941" cy="72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skolanatrecem2@hrt.hr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kolazazivot.hr/fotografij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k92hbtwc2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249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" y="4866468"/>
            <a:ext cx="12191999" cy="199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7266" y="1715328"/>
            <a:ext cx="10058400" cy="3589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>
            <a:spLocks noGrp="1"/>
          </p:cNvSpPr>
          <p:nvPr>
            <p:ph type="body" idx="1"/>
          </p:nvPr>
        </p:nvSpPr>
        <p:spPr>
          <a:xfrm>
            <a:off x="887718" y="1205023"/>
            <a:ext cx="10541193" cy="4479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dirty="0"/>
              <a:t>Koji </a:t>
            </a:r>
            <a:r>
              <a:rPr lang="en-US" dirty="0" err="1"/>
              <a:t>broj</a:t>
            </a:r>
            <a:r>
              <a:rPr lang="en-US" dirty="0"/>
              <a:t> ne </a:t>
            </a:r>
            <a:r>
              <a:rPr lang="en-US" dirty="0" err="1"/>
              <a:t>pripada</a:t>
            </a:r>
            <a:r>
              <a:rPr lang="en-US" dirty="0"/>
              <a:t> </a:t>
            </a:r>
            <a:r>
              <a:rPr lang="en-US" dirty="0" err="1"/>
              <a:t>nizu</a:t>
            </a:r>
            <a:r>
              <a:rPr lang="en-US" dirty="0"/>
              <a:t>? </a:t>
            </a:r>
            <a:r>
              <a:rPr lang="en-US" dirty="0" err="1"/>
              <a:t>Zašto</a:t>
            </a:r>
            <a:r>
              <a:rPr lang="en-US" dirty="0"/>
              <a:t>?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2, 4, 5, 6, 8, 10, 12.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dirty="0"/>
              <a:t>			</a:t>
            </a:r>
            <a:r>
              <a:rPr lang="en-US" b="1" dirty="0">
                <a:solidFill>
                  <a:srgbClr val="7030A0"/>
                </a:solidFill>
              </a:rPr>
              <a:t>100, 90, 80, 70, 60, 50, 40, 30, 20, 10, 1.</a:t>
            </a:r>
            <a:endParaRPr dirty="0"/>
          </a:p>
          <a:p>
            <a:pPr marL="228600" lvl="0" indent="-381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7, 14, 21, 28, 35, 40, 42.</a:t>
            </a:r>
            <a:endParaRPr dirty="0"/>
          </a:p>
          <a:p>
            <a:pPr marL="228600" lvl="0" indent="-381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dirty="0"/>
              <a:t> 			</a:t>
            </a:r>
            <a:r>
              <a:rPr lang="en-US" b="1" dirty="0">
                <a:solidFill>
                  <a:srgbClr val="00B050"/>
                </a:solidFill>
              </a:rPr>
              <a:t>50, 45, 40, 35, 30, 28, 25, 20, 15.</a:t>
            </a:r>
            <a:endParaRPr b="1" dirty="0">
              <a:solidFill>
                <a:srgbClr val="00B050"/>
              </a:solidFill>
            </a:endParaRPr>
          </a:p>
          <a:p>
            <a:pPr marL="228600" lvl="0" indent="-381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 dirty="0"/>
          </a:p>
        </p:txBody>
      </p:sp>
      <p:sp>
        <p:nvSpPr>
          <p:cNvPr id="134" name="Google Shape;134;p10"/>
          <p:cNvSpPr/>
          <p:nvPr/>
        </p:nvSpPr>
        <p:spPr>
          <a:xfrm>
            <a:off x="1667719" y="1867427"/>
            <a:ext cx="659219" cy="730103"/>
          </a:xfrm>
          <a:prstGeom prst="mathMultiply">
            <a:avLst>
              <a:gd name="adj1" fmla="val 23520"/>
            </a:avLst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0"/>
          <p:cNvSpPr/>
          <p:nvPr/>
        </p:nvSpPr>
        <p:spPr>
          <a:xfrm>
            <a:off x="9905756" y="2847380"/>
            <a:ext cx="659100" cy="730200"/>
          </a:xfrm>
          <a:prstGeom prst="mathMultiply">
            <a:avLst>
              <a:gd name="adj1" fmla="val 23520"/>
            </a:avLst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0"/>
          <p:cNvSpPr/>
          <p:nvPr/>
        </p:nvSpPr>
        <p:spPr>
          <a:xfrm>
            <a:off x="3587170" y="3798984"/>
            <a:ext cx="659100" cy="730200"/>
          </a:xfrm>
          <a:prstGeom prst="mathMultiply">
            <a:avLst>
              <a:gd name="adj1" fmla="val 23520"/>
            </a:avLst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0"/>
          <p:cNvSpPr/>
          <p:nvPr/>
        </p:nvSpPr>
        <p:spPr>
          <a:xfrm>
            <a:off x="6711769" y="4790380"/>
            <a:ext cx="659100" cy="730200"/>
          </a:xfrm>
          <a:prstGeom prst="mathMultiply">
            <a:avLst>
              <a:gd name="adj1" fmla="val 23520"/>
            </a:avLst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 txBox="1">
            <a:spLocks noGrp="1"/>
          </p:cNvSpPr>
          <p:nvPr>
            <p:ph type="body" idx="1"/>
          </p:nvPr>
        </p:nvSpPr>
        <p:spPr>
          <a:xfrm>
            <a:off x="887718" y="1828800"/>
            <a:ext cx="10921510" cy="408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 Izračunaj osminu parnih brojeva, a devetinu neparnih brojeva: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graphicFrame>
        <p:nvGraphicFramePr>
          <p:cNvPr id="143" name="Google Shape;143;p11"/>
          <p:cNvGraphicFramePr/>
          <p:nvPr/>
        </p:nvGraphicFramePr>
        <p:xfrm>
          <a:off x="1068671" y="2842437"/>
          <a:ext cx="10334800" cy="1616150"/>
        </p:xfrm>
        <a:graphic>
          <a:graphicData uri="http://schemas.openxmlformats.org/drawingml/2006/table">
            <a:tbl>
              <a:tblPr firstRow="1" firstCol="1" bandRow="1">
                <a:noFill/>
                <a:tableStyleId>{6C87F7D9-3824-4AE1-B336-6E6A07E04103}</a:tableStyleId>
              </a:tblPr>
              <a:tblGrid>
                <a:gridCol w="129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2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2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2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2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0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</a:t>
                      </a:r>
                      <a:r>
                        <a:rPr lang="en-US" sz="3600" u="none" strike="noStrike" cap="none">
                          <a:solidFill>
                            <a:srgbClr val="FFFF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</a:t>
                      </a:r>
                      <a:endParaRPr sz="3600" u="none" strike="noStrike" cap="none">
                        <a:solidFill>
                          <a:srgbClr val="FFFF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</a:t>
                      </a:r>
                      <a:r>
                        <a:rPr lang="en-US" sz="3600" u="none" strike="noStrike" cap="none">
                          <a:solidFill>
                            <a:srgbClr val="FFFF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</a:t>
                      </a:r>
                      <a:endParaRPr sz="3600" u="none" strike="noStrike" cap="none">
                        <a:solidFill>
                          <a:srgbClr val="FFFF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</a:t>
                      </a:r>
                      <a:r>
                        <a:rPr lang="en-US" sz="3600" u="none" strike="noStrike" cap="none">
                          <a:solidFill>
                            <a:srgbClr val="FFFF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</a:t>
                      </a:r>
                      <a:endParaRPr sz="3600" u="none" strike="noStrike" cap="none">
                        <a:solidFill>
                          <a:srgbClr val="FFFF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</a:t>
                      </a:r>
                      <a:r>
                        <a:rPr lang="en-US" sz="3600" u="none" strike="noStrike" cap="none">
                          <a:solidFill>
                            <a:srgbClr val="FFFF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</a:t>
                      </a:r>
                      <a:endParaRPr sz="3600" u="none" strike="noStrike" cap="none">
                        <a:solidFill>
                          <a:srgbClr val="FFFF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</a:t>
                      </a:r>
                      <a:r>
                        <a:rPr lang="en-US" sz="3600" u="none" strike="noStrike" cap="none">
                          <a:solidFill>
                            <a:srgbClr val="FFFF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</a:t>
                      </a:r>
                      <a:endParaRPr sz="3600" u="none" strike="noStrike" cap="none">
                        <a:solidFill>
                          <a:srgbClr val="FFFF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</a:t>
                      </a:r>
                      <a:r>
                        <a:rPr lang="en-US" sz="3600" u="none" strike="noStrike" cap="none">
                          <a:solidFill>
                            <a:srgbClr val="FFFF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</a:t>
                      </a:r>
                      <a:endParaRPr sz="3600" u="none" strike="noStrike" cap="none">
                        <a:solidFill>
                          <a:srgbClr val="FFFF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8</a:t>
                      </a:r>
                      <a:r>
                        <a:rPr lang="en-US" sz="3600" u="none" strike="noStrike" cap="none">
                          <a:solidFill>
                            <a:srgbClr val="FFFF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</a:t>
                      </a:r>
                      <a:endParaRPr sz="3600" u="none" strike="noStrike" cap="none">
                        <a:solidFill>
                          <a:srgbClr val="FFFF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</a:t>
                      </a:r>
                      <a:r>
                        <a:rPr lang="en-US" sz="3600" u="none" strike="noStrike" cap="none">
                          <a:solidFill>
                            <a:srgbClr val="FFFF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</a:t>
                      </a:r>
                      <a:endParaRPr sz="3600" u="none" strike="noStrike" cap="none">
                        <a:solidFill>
                          <a:srgbClr val="FFFF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68575" marR="68575" marT="0" marB="0">
                    <a:solidFill>
                      <a:srgbClr val="BB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4" name="Google Shape;144;p11"/>
          <p:cNvSpPr/>
          <p:nvPr/>
        </p:nvSpPr>
        <p:spPr>
          <a:xfrm>
            <a:off x="1563542" y="3650512"/>
            <a:ext cx="417102" cy="641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</a:t>
            </a:r>
            <a:endParaRPr sz="3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5" name="Google Shape;145;p11"/>
          <p:cNvSpPr/>
          <p:nvPr/>
        </p:nvSpPr>
        <p:spPr>
          <a:xfrm>
            <a:off x="2876370" y="3675282"/>
            <a:ext cx="428323" cy="641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8</a:t>
            </a:r>
            <a:endParaRPr sz="3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6" name="Google Shape;146;p11"/>
          <p:cNvSpPr/>
          <p:nvPr/>
        </p:nvSpPr>
        <p:spPr>
          <a:xfrm>
            <a:off x="4125327" y="3650512"/>
            <a:ext cx="428323" cy="641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r>
            <a:endParaRPr sz="3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374284" y="3657601"/>
            <a:ext cx="428323" cy="641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endParaRPr sz="3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6698333" y="3650512"/>
            <a:ext cx="437941" cy="641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r>
            <a:endParaRPr sz="3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7947290" y="3650512"/>
            <a:ext cx="417102" cy="641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</a:t>
            </a:r>
            <a:endParaRPr sz="3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9315630" y="3650512"/>
            <a:ext cx="428323" cy="641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9</a:t>
            </a:r>
            <a:endParaRPr sz="3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10481029" y="3650512"/>
            <a:ext cx="428323" cy="641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endParaRPr sz="3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 txBox="1">
            <a:spLocks noGrp="1"/>
          </p:cNvSpPr>
          <p:nvPr>
            <p:ph type="body" idx="1"/>
          </p:nvPr>
        </p:nvSpPr>
        <p:spPr>
          <a:xfrm>
            <a:off x="623450" y="1637425"/>
            <a:ext cx="111924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Šesterokratnik broja 5 podijeli desetinom broja 100.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57" name="Google Shape;157;p12"/>
          <p:cNvSpPr/>
          <p:nvPr/>
        </p:nvSpPr>
        <p:spPr>
          <a:xfrm>
            <a:off x="3800182" y="2760111"/>
            <a:ext cx="2295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100 : 10 = 10 </a:t>
            </a:r>
            <a:endParaRPr/>
          </a:p>
        </p:txBody>
      </p:sp>
      <p:sp>
        <p:nvSpPr>
          <p:cNvPr id="158" name="Google Shape;158;p12"/>
          <p:cNvSpPr/>
          <p:nvPr/>
        </p:nvSpPr>
        <p:spPr>
          <a:xfrm>
            <a:off x="6779963" y="2760161"/>
            <a:ext cx="190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30 : 10 = 3</a:t>
            </a:r>
            <a:endParaRPr sz="3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4629260" y="3711538"/>
            <a:ext cx="190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30 : 10 = 3</a:t>
            </a:r>
            <a:endParaRPr/>
          </a:p>
        </p:txBody>
      </p:sp>
      <p:sp>
        <p:nvSpPr>
          <p:cNvPr id="160" name="Google Shape;160;p12"/>
          <p:cNvSpPr txBox="1"/>
          <p:nvPr/>
        </p:nvSpPr>
        <p:spPr>
          <a:xfrm>
            <a:off x="773950" y="2648900"/>
            <a:ext cx="26583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R: 6 ∙ 5 = 30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1" name="Google Shape;161;p12"/>
          <p:cNvSpPr txBox="1"/>
          <p:nvPr/>
        </p:nvSpPr>
        <p:spPr>
          <a:xfrm>
            <a:off x="773950" y="3619350"/>
            <a:ext cx="4292400" cy="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Ili: (6 ∙ 5 ) : (100 : 10) =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"/>
          <p:cNvSpPr txBox="1">
            <a:spLocks noGrp="1"/>
          </p:cNvSpPr>
          <p:nvPr>
            <p:ph type="body" idx="1"/>
          </p:nvPr>
        </p:nvSpPr>
        <p:spPr>
          <a:xfrm>
            <a:off x="795500" y="928500"/>
            <a:ext cx="10541100" cy="19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    Roko i Karlo su gađali metu 10 puta. Roko je 5 puta pogodio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/>
              <a:t>    polje s 8 bodova, a Karlo 4 puta polje s 10 bodova.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/>
              <a:t>    Koliko je bodova skupio Roko, a koliko Karlo?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/>
              <a:t>    Tko je pobijedio?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/>
              <a:t>      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/>
              <a:t>   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/>
              <a:t>   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/>
          </a:p>
        </p:txBody>
      </p:sp>
      <p:pic>
        <p:nvPicPr>
          <p:cNvPr id="167" name="Google Shape;167;p13" descr="Target, Bull'S Eye, Archery, Middle, Arrow, Deliver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8172" y="2181153"/>
            <a:ext cx="2874729" cy="283534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3"/>
          <p:cNvSpPr/>
          <p:nvPr/>
        </p:nvSpPr>
        <p:spPr>
          <a:xfrm>
            <a:off x="9347575" y="3485338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169" name="Google Shape;169;p13"/>
          <p:cNvSpPr/>
          <p:nvPr/>
        </p:nvSpPr>
        <p:spPr>
          <a:xfrm>
            <a:off x="10740441" y="3485338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170" name="Google Shape;170;p13"/>
          <p:cNvSpPr/>
          <p:nvPr/>
        </p:nvSpPr>
        <p:spPr>
          <a:xfrm>
            <a:off x="10052868" y="2772957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10114694" y="4183543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9964733" y="3478250"/>
            <a:ext cx="5017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3"/>
          <p:cNvSpPr/>
          <p:nvPr/>
        </p:nvSpPr>
        <p:spPr>
          <a:xfrm>
            <a:off x="9713118" y="347825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3"/>
          <p:cNvSpPr/>
          <p:nvPr/>
        </p:nvSpPr>
        <p:spPr>
          <a:xfrm>
            <a:off x="10445144" y="3485338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3"/>
          <p:cNvSpPr/>
          <p:nvPr/>
        </p:nvSpPr>
        <p:spPr>
          <a:xfrm>
            <a:off x="10032704" y="3059668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>
            <a:off x="10064749" y="3830897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3"/>
          <p:cNvSpPr/>
          <p:nvPr/>
        </p:nvSpPr>
        <p:spPr>
          <a:xfrm>
            <a:off x="10032704" y="2486246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3"/>
          <p:cNvSpPr/>
          <p:nvPr/>
        </p:nvSpPr>
        <p:spPr>
          <a:xfrm>
            <a:off x="9073585" y="3485338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3"/>
          <p:cNvSpPr/>
          <p:nvPr/>
        </p:nvSpPr>
        <p:spPr>
          <a:xfrm>
            <a:off x="11046579" y="3485338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3"/>
          <p:cNvSpPr/>
          <p:nvPr/>
        </p:nvSpPr>
        <p:spPr>
          <a:xfrm>
            <a:off x="10118664" y="4423699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3"/>
          <p:cNvSpPr/>
          <p:nvPr/>
        </p:nvSpPr>
        <p:spPr>
          <a:xfrm>
            <a:off x="10012540" y="2251079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82" name="Google Shape;182;p13"/>
          <p:cNvSpPr/>
          <p:nvPr/>
        </p:nvSpPr>
        <p:spPr>
          <a:xfrm>
            <a:off x="11280294" y="3476147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83" name="Google Shape;183;p13"/>
          <p:cNvSpPr/>
          <p:nvPr/>
        </p:nvSpPr>
        <p:spPr>
          <a:xfrm>
            <a:off x="8858557" y="3461565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84" name="Google Shape;184;p13"/>
          <p:cNvSpPr/>
          <p:nvPr/>
        </p:nvSpPr>
        <p:spPr>
          <a:xfrm>
            <a:off x="10143458" y="4694317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85" name="Google Shape;185;p13"/>
          <p:cNvSpPr txBox="1"/>
          <p:nvPr/>
        </p:nvSpPr>
        <p:spPr>
          <a:xfrm>
            <a:off x="1590925" y="3096025"/>
            <a:ext cx="2149800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8 ∙ 5 = 40</a:t>
            </a:r>
            <a:endParaRPr sz="3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6" name="Google Shape;186;p13"/>
          <p:cNvSpPr txBox="1"/>
          <p:nvPr/>
        </p:nvSpPr>
        <p:spPr>
          <a:xfrm>
            <a:off x="1483450" y="3671600"/>
            <a:ext cx="2149800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4 ∙ 10  = 40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7" name="Google Shape;187;p13"/>
          <p:cNvSpPr txBox="1"/>
          <p:nvPr/>
        </p:nvSpPr>
        <p:spPr>
          <a:xfrm>
            <a:off x="1827313" y="4264400"/>
            <a:ext cx="1913400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40 = 40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8" name="Google Shape;188;p13"/>
          <p:cNvSpPr txBox="1"/>
          <p:nvPr/>
        </p:nvSpPr>
        <p:spPr>
          <a:xfrm>
            <a:off x="1354400" y="4952325"/>
            <a:ext cx="7116000" cy="9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Nitko nije pobijedio, bili su izjednačeni.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 txBox="1">
            <a:spLocks noGrp="1"/>
          </p:cNvSpPr>
          <p:nvPr>
            <p:ph type="body" idx="1"/>
          </p:nvPr>
        </p:nvSpPr>
        <p:spPr>
          <a:xfrm>
            <a:off x="294150" y="500625"/>
            <a:ext cx="11603700" cy="13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775"/>
              <a:buNone/>
            </a:pPr>
            <a:r>
              <a:rPr lang="en-US" sz="2775"/>
              <a:t>    Na Petrino slavlje gosti su stigli pješice, automobilom i biciklom. 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775"/>
              <a:buNone/>
            </a:pPr>
            <a:r>
              <a:rPr lang="en-US" sz="2775"/>
              <a:t>    Otkrij na tablici koliko je gostiju stiglo pješice, koliko biciklom, a koliko</a:t>
            </a:r>
            <a:endParaRPr sz="2775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775"/>
              <a:buNone/>
            </a:pPr>
            <a:r>
              <a:rPr lang="en-US" sz="2775"/>
              <a:t>    automobilima?  </a:t>
            </a:r>
            <a:endParaRPr sz="2775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775"/>
              <a:buNone/>
            </a:pPr>
            <a:endParaRPr sz="2775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90"/>
              <a:buNone/>
            </a:pPr>
            <a:endParaRPr sz="2775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90"/>
              <a:buNone/>
            </a:pPr>
            <a:endParaRPr sz="2775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90"/>
              <a:buNone/>
            </a:pPr>
            <a:endParaRPr sz="2775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90"/>
              <a:buNone/>
            </a:pPr>
            <a:endParaRPr sz="2775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90"/>
              <a:buNone/>
            </a:pPr>
            <a:endParaRPr sz="259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90"/>
              <a:buNone/>
            </a:pPr>
            <a:endParaRPr sz="259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90"/>
              <a:buNone/>
            </a:pPr>
            <a:endParaRPr sz="259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775"/>
              <a:buNone/>
            </a:pPr>
            <a:endParaRPr sz="2775"/>
          </a:p>
        </p:txBody>
      </p:sp>
      <p:graphicFrame>
        <p:nvGraphicFramePr>
          <p:cNvPr id="194" name="Google Shape;194;p14"/>
          <p:cNvGraphicFramePr/>
          <p:nvPr/>
        </p:nvGraphicFramePr>
        <p:xfrm>
          <a:off x="4859676" y="1808253"/>
          <a:ext cx="7091425" cy="3483100"/>
        </p:xfrm>
        <a:graphic>
          <a:graphicData uri="http://schemas.openxmlformats.org/drawingml/2006/table">
            <a:tbl>
              <a:tblPr firstRow="1" firstCol="1" bandRow="1">
                <a:noFill/>
                <a:tableStyleId>{6C87F7D9-3824-4AE1-B336-6E6A07E04103}</a:tableStyleId>
              </a:tblPr>
              <a:tblGrid>
                <a:gridCol w="64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4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4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4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4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4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4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17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3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5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6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7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8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9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10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3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5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6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7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8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9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10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95" name="Google Shape;195;p14" descr="Footprints, Men, Prints, Shoes, Silhouette, Male, Heel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791680" y="3389803"/>
            <a:ext cx="204104" cy="349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4" descr="Bicycle, Bike, Silhouette, Cycling, Drive, Fitnes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6387" y="4346572"/>
            <a:ext cx="482009" cy="28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4" descr="Volkswagen, Beetle, Car, Vw, Automobile, Old, Vint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68913" y="3435836"/>
            <a:ext cx="397927" cy="25699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4"/>
          <p:cNvSpPr txBox="1"/>
          <p:nvPr/>
        </p:nvSpPr>
        <p:spPr>
          <a:xfrm>
            <a:off x="294150" y="1808250"/>
            <a:ext cx="29475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None/>
            </a:pPr>
            <a:r>
              <a:rPr lang="en-US" sz="2775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 ∙ 1 = 5 (pješice)</a:t>
            </a:r>
            <a:endParaRPr sz="3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9" name="Google Shape;199;p14"/>
          <p:cNvSpPr txBox="1"/>
          <p:nvPr/>
        </p:nvSpPr>
        <p:spPr>
          <a:xfrm>
            <a:off x="294150" y="2442850"/>
            <a:ext cx="33753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None/>
            </a:pPr>
            <a:r>
              <a:rPr lang="en-US" sz="2775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8 ∙ 2 = 16 (biciklom)</a:t>
            </a:r>
            <a:endParaRPr sz="3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0" name="Google Shape;200;p14"/>
          <p:cNvSpPr txBox="1"/>
          <p:nvPr/>
        </p:nvSpPr>
        <p:spPr>
          <a:xfrm>
            <a:off x="294150" y="3021163"/>
            <a:ext cx="43641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None/>
            </a:pPr>
            <a:r>
              <a:rPr lang="en-US" sz="2775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 ∙ 5 = 35 (automobilom)</a:t>
            </a:r>
            <a:endParaRPr sz="3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1" name="Google Shape;201;p14"/>
          <p:cNvSpPr txBox="1"/>
          <p:nvPr/>
        </p:nvSpPr>
        <p:spPr>
          <a:xfrm>
            <a:off x="143550" y="3738875"/>
            <a:ext cx="46653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lang="en-US" sz="259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Koliko je bilo gostiju na slavlju? 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2" name="Google Shape;202;p14"/>
          <p:cNvSpPr txBox="1"/>
          <p:nvPr/>
        </p:nvSpPr>
        <p:spPr>
          <a:xfrm>
            <a:off x="433950" y="4234100"/>
            <a:ext cx="30957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None/>
            </a:pPr>
            <a:r>
              <a:rPr lang="en-US" sz="2775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 + 16 + 35 = 56</a:t>
            </a:r>
            <a:endParaRPr sz="3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3" name="Google Shape;203;p14"/>
          <p:cNvSpPr txBox="1"/>
          <p:nvPr/>
        </p:nvSpPr>
        <p:spPr>
          <a:xfrm>
            <a:off x="143550" y="4974050"/>
            <a:ext cx="4665300" cy="8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None/>
            </a:pPr>
            <a:r>
              <a:rPr lang="en-US" sz="2775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 slavlju bilo je 56 gostiju.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5" descr="Hero, Kid, Power, Superhero, Chil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4361" y="1612896"/>
            <a:ext cx="5450276" cy="440164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5"/>
          <p:cNvSpPr txBox="1"/>
          <p:nvPr/>
        </p:nvSpPr>
        <p:spPr>
          <a:xfrm>
            <a:off x="5036403" y="4077659"/>
            <a:ext cx="2249334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Sanja Pilić</a:t>
            </a:r>
            <a:endParaRPr/>
          </a:p>
        </p:txBody>
      </p:sp>
      <p:sp>
        <p:nvSpPr>
          <p:cNvPr id="210" name="Google Shape;210;p15"/>
          <p:cNvSpPr txBox="1"/>
          <p:nvPr/>
        </p:nvSpPr>
        <p:spPr>
          <a:xfrm>
            <a:off x="3068557" y="3044279"/>
            <a:ext cx="309251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Hoću letjeti </a:t>
            </a:r>
            <a:endParaRPr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 txBox="1">
            <a:spLocks noGrp="1"/>
          </p:cNvSpPr>
          <p:nvPr>
            <p:ph type="body" idx="1"/>
          </p:nvPr>
        </p:nvSpPr>
        <p:spPr>
          <a:xfrm>
            <a:off x="990599" y="744066"/>
            <a:ext cx="9138314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/>
              <a:t>Tko je glavni lik priče?</a:t>
            </a:r>
            <a:endParaRPr/>
          </a:p>
        </p:txBody>
      </p:sp>
      <p:sp>
        <p:nvSpPr>
          <p:cNvPr id="216" name="Google Shape;216;p16"/>
          <p:cNvSpPr txBox="1">
            <a:spLocks noGrp="1"/>
          </p:cNvSpPr>
          <p:nvPr>
            <p:ph type="body" idx="1"/>
          </p:nvPr>
        </p:nvSpPr>
        <p:spPr>
          <a:xfrm>
            <a:off x="723947" y="4091829"/>
            <a:ext cx="786493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/>
              <a:t>Što je dječak poželio?</a:t>
            </a:r>
            <a:endParaRPr/>
          </a:p>
        </p:txBody>
      </p:sp>
      <p:sp>
        <p:nvSpPr>
          <p:cNvPr id="217" name="Google Shape;217;p16"/>
          <p:cNvSpPr txBox="1">
            <a:spLocks noGrp="1"/>
          </p:cNvSpPr>
          <p:nvPr>
            <p:ph type="body" idx="1"/>
          </p:nvPr>
        </p:nvSpPr>
        <p:spPr>
          <a:xfrm>
            <a:off x="1704830" y="1481832"/>
            <a:ext cx="1136179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i="1"/>
              <a:t>tata</a:t>
            </a:r>
            <a:endParaRPr i="1"/>
          </a:p>
        </p:txBody>
      </p:sp>
      <p:sp>
        <p:nvSpPr>
          <p:cNvPr id="218" name="Google Shape;218;p16"/>
          <p:cNvSpPr txBox="1">
            <a:spLocks noGrp="1"/>
          </p:cNvSpPr>
          <p:nvPr>
            <p:ph type="body" idx="1"/>
          </p:nvPr>
        </p:nvSpPr>
        <p:spPr>
          <a:xfrm>
            <a:off x="990599" y="2246173"/>
            <a:ext cx="786493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/>
              <a:t>Tko su sporedni likovi?</a:t>
            </a:r>
            <a:endParaRPr/>
          </a:p>
        </p:txBody>
      </p:sp>
      <p:sp>
        <p:nvSpPr>
          <p:cNvPr id="219" name="Google Shape;219;p16"/>
          <p:cNvSpPr txBox="1">
            <a:spLocks noGrp="1"/>
          </p:cNvSpPr>
          <p:nvPr>
            <p:ph type="body" idx="1"/>
          </p:nvPr>
        </p:nvSpPr>
        <p:spPr>
          <a:xfrm>
            <a:off x="3043800" y="1481832"/>
            <a:ext cx="1537649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i="1"/>
              <a:t>susjed </a:t>
            </a:r>
            <a:endParaRPr/>
          </a:p>
        </p:txBody>
      </p:sp>
      <p:sp>
        <p:nvSpPr>
          <p:cNvPr id="220" name="Google Shape;220;p16"/>
          <p:cNvSpPr txBox="1">
            <a:spLocks noGrp="1"/>
          </p:cNvSpPr>
          <p:nvPr>
            <p:ph type="body" idx="1"/>
          </p:nvPr>
        </p:nvSpPr>
        <p:spPr>
          <a:xfrm>
            <a:off x="4827322" y="1482785"/>
            <a:ext cx="2176253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i="1"/>
              <a:t>dječak</a:t>
            </a:r>
            <a:endParaRPr i="1"/>
          </a:p>
        </p:txBody>
      </p:sp>
      <p:sp>
        <p:nvSpPr>
          <p:cNvPr id="221" name="Google Shape;221;p16"/>
          <p:cNvSpPr txBox="1">
            <a:spLocks noGrp="1"/>
          </p:cNvSpPr>
          <p:nvPr>
            <p:ph type="body" idx="1"/>
          </p:nvPr>
        </p:nvSpPr>
        <p:spPr>
          <a:xfrm>
            <a:off x="6918101" y="1479579"/>
            <a:ext cx="1426464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i="1"/>
              <a:t>trener</a:t>
            </a:r>
            <a:endParaRPr i="1"/>
          </a:p>
        </p:txBody>
      </p:sp>
      <p:sp>
        <p:nvSpPr>
          <p:cNvPr id="222" name="Google Shape;222;p16"/>
          <p:cNvSpPr txBox="1">
            <a:spLocks noGrp="1"/>
          </p:cNvSpPr>
          <p:nvPr>
            <p:ph type="body" idx="1"/>
          </p:nvPr>
        </p:nvSpPr>
        <p:spPr>
          <a:xfrm>
            <a:off x="3576569" y="5025665"/>
            <a:ext cx="1136179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i="1"/>
              <a:t>letjeti</a:t>
            </a:r>
            <a:endParaRPr i="1"/>
          </a:p>
        </p:txBody>
      </p:sp>
      <p:sp>
        <p:nvSpPr>
          <p:cNvPr id="223" name="Google Shape;223;p16"/>
          <p:cNvSpPr txBox="1">
            <a:spLocks noGrp="1"/>
          </p:cNvSpPr>
          <p:nvPr>
            <p:ph type="body" idx="1"/>
          </p:nvPr>
        </p:nvSpPr>
        <p:spPr>
          <a:xfrm>
            <a:off x="1068266" y="4965686"/>
            <a:ext cx="1537649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i="1"/>
              <a:t>pjevati</a:t>
            </a:r>
            <a:endParaRPr i="1"/>
          </a:p>
        </p:txBody>
      </p:sp>
      <p:sp>
        <p:nvSpPr>
          <p:cNvPr id="224" name="Google Shape;224;p16"/>
          <p:cNvSpPr txBox="1">
            <a:spLocks noGrp="1"/>
          </p:cNvSpPr>
          <p:nvPr>
            <p:ph type="body" idx="1"/>
          </p:nvPr>
        </p:nvSpPr>
        <p:spPr>
          <a:xfrm>
            <a:off x="5542632" y="4958196"/>
            <a:ext cx="2176253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i="1"/>
              <a:t>voziti</a:t>
            </a:r>
            <a:endParaRPr i="1"/>
          </a:p>
        </p:txBody>
      </p:sp>
      <p:sp>
        <p:nvSpPr>
          <p:cNvPr id="225" name="Google Shape;225;p16"/>
          <p:cNvSpPr txBox="1">
            <a:spLocks noGrp="1"/>
          </p:cNvSpPr>
          <p:nvPr>
            <p:ph type="body" idx="1"/>
          </p:nvPr>
        </p:nvSpPr>
        <p:spPr>
          <a:xfrm>
            <a:off x="4057531" y="3133754"/>
            <a:ext cx="1388327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i="1"/>
              <a:t>mama</a:t>
            </a:r>
            <a:endParaRPr/>
          </a:p>
        </p:txBody>
      </p:sp>
      <p:sp>
        <p:nvSpPr>
          <p:cNvPr id="226" name="Google Shape;226;p16"/>
          <p:cNvSpPr txBox="1">
            <a:spLocks noGrp="1"/>
          </p:cNvSpPr>
          <p:nvPr>
            <p:ph type="body" idx="1"/>
          </p:nvPr>
        </p:nvSpPr>
        <p:spPr>
          <a:xfrm>
            <a:off x="1066426" y="3170167"/>
            <a:ext cx="267575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i="1"/>
              <a:t>prijatelj Pero</a:t>
            </a:r>
            <a:endParaRPr i="1"/>
          </a:p>
        </p:txBody>
      </p:sp>
      <p:sp>
        <p:nvSpPr>
          <p:cNvPr id="227" name="Google Shape;227;p16"/>
          <p:cNvSpPr/>
          <p:nvPr/>
        </p:nvSpPr>
        <p:spPr>
          <a:xfrm>
            <a:off x="4751695" y="1394864"/>
            <a:ext cx="1537649" cy="75099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6"/>
          <p:cNvSpPr/>
          <p:nvPr/>
        </p:nvSpPr>
        <p:spPr>
          <a:xfrm>
            <a:off x="3442016" y="4829595"/>
            <a:ext cx="1427418" cy="75099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6"/>
          <p:cNvSpPr/>
          <p:nvPr/>
        </p:nvSpPr>
        <p:spPr>
          <a:xfrm>
            <a:off x="989364" y="3032799"/>
            <a:ext cx="2295606" cy="75099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6"/>
          <p:cNvSpPr txBox="1"/>
          <p:nvPr/>
        </p:nvSpPr>
        <p:spPr>
          <a:xfrm>
            <a:off x="5960614" y="3113060"/>
            <a:ext cx="1388327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en-US" sz="3000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tata</a:t>
            </a:r>
            <a:endParaRPr/>
          </a:p>
        </p:txBody>
      </p:sp>
      <p:sp>
        <p:nvSpPr>
          <p:cNvPr id="231" name="Google Shape;231;p16"/>
          <p:cNvSpPr/>
          <p:nvPr/>
        </p:nvSpPr>
        <p:spPr>
          <a:xfrm>
            <a:off x="5791224" y="3110118"/>
            <a:ext cx="1212351" cy="56231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>
            <a:spLocks noGrp="1"/>
          </p:cNvSpPr>
          <p:nvPr>
            <p:ph type="body" idx="1"/>
          </p:nvPr>
        </p:nvSpPr>
        <p:spPr>
          <a:xfrm>
            <a:off x="990599" y="621358"/>
            <a:ext cx="9138314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/>
              <a:t>Čije je letenje dječak proučavao?</a:t>
            </a:r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body" idx="1"/>
          </p:nvPr>
        </p:nvSpPr>
        <p:spPr>
          <a:xfrm>
            <a:off x="990599" y="2324002"/>
            <a:ext cx="786493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/>
              <a:t>Što je za to vrijeme naučio?</a:t>
            </a:r>
            <a:endParaRPr/>
          </a:p>
        </p:txBody>
      </p:sp>
      <p:sp>
        <p:nvSpPr>
          <p:cNvPr id="238" name="Google Shape;238;p17"/>
          <p:cNvSpPr txBox="1">
            <a:spLocks noGrp="1"/>
          </p:cNvSpPr>
          <p:nvPr>
            <p:ph type="body" idx="1"/>
          </p:nvPr>
        </p:nvSpPr>
        <p:spPr>
          <a:xfrm>
            <a:off x="696905" y="1367397"/>
            <a:ext cx="1490433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i="1"/>
              <a:t>kokoši</a:t>
            </a:r>
            <a:endParaRPr i="1"/>
          </a:p>
        </p:txBody>
      </p:sp>
      <p:sp>
        <p:nvSpPr>
          <p:cNvPr id="239" name="Google Shape;239;p17"/>
          <p:cNvSpPr txBox="1">
            <a:spLocks noGrp="1"/>
          </p:cNvSpPr>
          <p:nvPr>
            <p:ph type="body" idx="1"/>
          </p:nvPr>
        </p:nvSpPr>
        <p:spPr>
          <a:xfrm>
            <a:off x="906433" y="3939323"/>
            <a:ext cx="786493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/>
              <a:t>O čemu je još svašta saznao?</a:t>
            </a:r>
            <a:endParaRPr/>
          </a:p>
        </p:txBody>
      </p:sp>
      <p:sp>
        <p:nvSpPr>
          <p:cNvPr id="240" name="Google Shape;240;p17"/>
          <p:cNvSpPr txBox="1">
            <a:spLocks noGrp="1"/>
          </p:cNvSpPr>
          <p:nvPr>
            <p:ph type="body" idx="1"/>
          </p:nvPr>
        </p:nvSpPr>
        <p:spPr>
          <a:xfrm>
            <a:off x="1824823" y="3113192"/>
            <a:ext cx="2334907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i="1"/>
              <a:t>letjeti</a:t>
            </a:r>
            <a:endParaRPr i="1"/>
          </a:p>
        </p:txBody>
      </p:sp>
      <p:sp>
        <p:nvSpPr>
          <p:cNvPr id="241" name="Google Shape;241;p17"/>
          <p:cNvSpPr txBox="1">
            <a:spLocks noGrp="1"/>
          </p:cNvSpPr>
          <p:nvPr>
            <p:ph type="body" idx="1"/>
          </p:nvPr>
        </p:nvSpPr>
        <p:spPr>
          <a:xfrm>
            <a:off x="4931376" y="3142458"/>
            <a:ext cx="1506831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i="1"/>
              <a:t>padati</a:t>
            </a:r>
            <a:endParaRPr i="1"/>
          </a:p>
        </p:txBody>
      </p:sp>
      <p:sp>
        <p:nvSpPr>
          <p:cNvPr id="242" name="Google Shape;242;p17"/>
          <p:cNvSpPr txBox="1">
            <a:spLocks noGrp="1"/>
          </p:cNvSpPr>
          <p:nvPr>
            <p:ph type="body" idx="1"/>
          </p:nvPr>
        </p:nvSpPr>
        <p:spPr>
          <a:xfrm>
            <a:off x="5410792" y="1347092"/>
            <a:ext cx="1129558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i="1"/>
              <a:t>žabe</a:t>
            </a:r>
            <a:endParaRPr i="1"/>
          </a:p>
        </p:txBody>
      </p:sp>
      <p:sp>
        <p:nvSpPr>
          <p:cNvPr id="243" name="Google Shape;243;p17"/>
          <p:cNvSpPr/>
          <p:nvPr/>
        </p:nvSpPr>
        <p:spPr>
          <a:xfrm>
            <a:off x="5281907" y="1266440"/>
            <a:ext cx="1326839" cy="75099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7"/>
          <p:cNvSpPr/>
          <p:nvPr/>
        </p:nvSpPr>
        <p:spPr>
          <a:xfrm>
            <a:off x="4738429" y="2948222"/>
            <a:ext cx="1870317" cy="75099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7"/>
          <p:cNvSpPr txBox="1"/>
          <p:nvPr/>
        </p:nvSpPr>
        <p:spPr>
          <a:xfrm>
            <a:off x="2202185" y="1376750"/>
            <a:ext cx="1300758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en-US" sz="3000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konja</a:t>
            </a:r>
            <a:endParaRPr sz="3000" i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6" name="Google Shape;246;p17"/>
          <p:cNvSpPr txBox="1"/>
          <p:nvPr/>
        </p:nvSpPr>
        <p:spPr>
          <a:xfrm>
            <a:off x="3690158" y="1367396"/>
            <a:ext cx="127105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en-US" sz="3000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ptice</a:t>
            </a:r>
            <a:endParaRPr sz="3000" i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7" name="Google Shape;247;p17"/>
          <p:cNvSpPr txBox="1"/>
          <p:nvPr/>
        </p:nvSpPr>
        <p:spPr>
          <a:xfrm>
            <a:off x="6741911" y="1354320"/>
            <a:ext cx="1490433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en-US" sz="3000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slona</a:t>
            </a:r>
            <a:endParaRPr sz="3000" i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8" name="Google Shape;248;p17"/>
          <p:cNvSpPr txBox="1"/>
          <p:nvPr/>
        </p:nvSpPr>
        <p:spPr>
          <a:xfrm>
            <a:off x="8336130" y="1336167"/>
            <a:ext cx="1490433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en-US" sz="3000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gliste</a:t>
            </a:r>
            <a:endParaRPr/>
          </a:p>
        </p:txBody>
      </p:sp>
      <p:sp>
        <p:nvSpPr>
          <p:cNvPr id="249" name="Google Shape;249;p17"/>
          <p:cNvSpPr txBox="1"/>
          <p:nvPr/>
        </p:nvSpPr>
        <p:spPr>
          <a:xfrm>
            <a:off x="10004662" y="1302173"/>
            <a:ext cx="1490433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en-US" sz="3000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šišmiša</a:t>
            </a:r>
            <a:endParaRPr sz="3000" i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0" name="Google Shape;250;p17"/>
          <p:cNvSpPr/>
          <p:nvPr/>
        </p:nvSpPr>
        <p:spPr>
          <a:xfrm>
            <a:off x="3512059" y="1273995"/>
            <a:ext cx="1326839" cy="75099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7"/>
          <p:cNvSpPr/>
          <p:nvPr/>
        </p:nvSpPr>
        <p:spPr>
          <a:xfrm>
            <a:off x="632489" y="1303635"/>
            <a:ext cx="1326839" cy="75099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7"/>
          <p:cNvSpPr/>
          <p:nvPr/>
        </p:nvSpPr>
        <p:spPr>
          <a:xfrm>
            <a:off x="8192109" y="1166739"/>
            <a:ext cx="1326839" cy="75099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7"/>
          <p:cNvSpPr/>
          <p:nvPr/>
        </p:nvSpPr>
        <p:spPr>
          <a:xfrm>
            <a:off x="10004662" y="1134256"/>
            <a:ext cx="1326839" cy="75099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7"/>
          <p:cNvSpPr txBox="1"/>
          <p:nvPr/>
        </p:nvSpPr>
        <p:spPr>
          <a:xfrm>
            <a:off x="1442121" y="4787768"/>
            <a:ext cx="2248037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en-US" sz="3000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brodovima</a:t>
            </a:r>
            <a:endParaRPr sz="3000" i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5" name="Google Shape;255;p17"/>
          <p:cNvSpPr txBox="1"/>
          <p:nvPr/>
        </p:nvSpPr>
        <p:spPr>
          <a:xfrm>
            <a:off x="3727534" y="4797174"/>
            <a:ext cx="2467783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en-US" sz="3000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helikopterima</a:t>
            </a:r>
            <a:endParaRPr sz="3000" i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6" name="Google Shape;256;p17"/>
          <p:cNvSpPr txBox="1"/>
          <p:nvPr/>
        </p:nvSpPr>
        <p:spPr>
          <a:xfrm>
            <a:off x="6363108" y="4806615"/>
            <a:ext cx="2248037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en-US" sz="3000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vlakovima</a:t>
            </a:r>
            <a:endParaRPr sz="3000" i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7" name="Google Shape;257;p17"/>
          <p:cNvSpPr txBox="1"/>
          <p:nvPr/>
        </p:nvSpPr>
        <p:spPr>
          <a:xfrm>
            <a:off x="8623915" y="4787767"/>
            <a:ext cx="2248037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en-US" sz="3000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raketama</a:t>
            </a:r>
            <a:endParaRPr sz="3000" i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8" name="Google Shape;258;p17"/>
          <p:cNvSpPr/>
          <p:nvPr/>
        </p:nvSpPr>
        <p:spPr>
          <a:xfrm>
            <a:off x="3736213" y="4757779"/>
            <a:ext cx="2359787" cy="75099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7"/>
          <p:cNvSpPr/>
          <p:nvPr/>
        </p:nvSpPr>
        <p:spPr>
          <a:xfrm>
            <a:off x="8623915" y="4631245"/>
            <a:ext cx="1870317" cy="75099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"/>
          <p:cNvSpPr txBox="1">
            <a:spLocks noGrp="1"/>
          </p:cNvSpPr>
          <p:nvPr>
            <p:ph type="title"/>
          </p:nvPr>
        </p:nvSpPr>
        <p:spPr>
          <a:xfrm>
            <a:off x="887717" y="528903"/>
            <a:ext cx="7290511" cy="693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oto Sans Symbols"/>
              <a:buChar char="▪"/>
            </a:pPr>
            <a:r>
              <a:rPr lang="en-US" sz="3500">
                <a:solidFill>
                  <a:schemeClr val="dk1"/>
                </a:solidFill>
              </a:rPr>
              <a:t>Koje je želje dječak imao?</a:t>
            </a:r>
            <a:endParaRPr/>
          </a:p>
        </p:txBody>
      </p:sp>
      <p:sp>
        <p:nvSpPr>
          <p:cNvPr id="265" name="Google Shape;265;p18"/>
          <p:cNvSpPr txBox="1"/>
          <p:nvPr/>
        </p:nvSpPr>
        <p:spPr>
          <a:xfrm>
            <a:off x="1350552" y="1338849"/>
            <a:ext cx="9490895" cy="693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72"/>
              <a:buFont typeface="Quattrocento Sans"/>
              <a:buNone/>
            </a:pPr>
            <a:r>
              <a:rPr lang="en-US" sz="3172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Htio je da mu narastu krila i da se utrkuje s oblacima.</a:t>
            </a:r>
            <a:endParaRPr sz="2362" i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6" name="Google Shape;266;p18"/>
          <p:cNvSpPr txBox="1"/>
          <p:nvPr/>
        </p:nvSpPr>
        <p:spPr>
          <a:xfrm>
            <a:off x="1009294" y="2148795"/>
            <a:ext cx="7290511" cy="693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marR="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oto Sans Symbols"/>
              <a:buChar char="▪"/>
            </a:pPr>
            <a:r>
              <a:rPr lang="en-US" sz="35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Što je sve naučio voziti? </a:t>
            </a:r>
            <a:endParaRPr/>
          </a:p>
        </p:txBody>
      </p:sp>
      <p:sp>
        <p:nvSpPr>
          <p:cNvPr id="267" name="Google Shape;267;p18"/>
          <p:cNvSpPr txBox="1"/>
          <p:nvPr/>
        </p:nvSpPr>
        <p:spPr>
          <a:xfrm>
            <a:off x="1350552" y="3074965"/>
            <a:ext cx="9490895" cy="693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20"/>
              <a:buFont typeface="Quattrocento Sans"/>
              <a:buNone/>
            </a:pPr>
            <a:r>
              <a:rPr lang="en-US" sz="3120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Naučio je voziti romobil, bicikl, skateboard i koturaljke.</a:t>
            </a:r>
            <a:endParaRPr/>
          </a:p>
        </p:txBody>
      </p:sp>
      <p:sp>
        <p:nvSpPr>
          <p:cNvPr id="268" name="Google Shape;268;p18"/>
          <p:cNvSpPr txBox="1"/>
          <p:nvPr/>
        </p:nvSpPr>
        <p:spPr>
          <a:xfrm>
            <a:off x="1266646" y="4943366"/>
            <a:ext cx="9490895" cy="693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20"/>
              <a:buFont typeface="Quattrocento Sans"/>
              <a:buNone/>
            </a:pPr>
            <a:r>
              <a:rPr lang="en-US" sz="3120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Galamu je čuo tatin prijatelj Pero.</a:t>
            </a:r>
            <a:endParaRPr/>
          </a:p>
        </p:txBody>
      </p:sp>
      <p:sp>
        <p:nvSpPr>
          <p:cNvPr id="269" name="Google Shape;269;p18"/>
          <p:cNvSpPr txBox="1"/>
          <p:nvPr/>
        </p:nvSpPr>
        <p:spPr>
          <a:xfrm>
            <a:off x="1100049" y="3972773"/>
            <a:ext cx="7290511" cy="693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marR="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oto Sans Symbols"/>
              <a:buChar char="▪"/>
            </a:pPr>
            <a:r>
              <a:rPr lang="en-US" sz="35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Tko je čuo dječakovu galamu?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"/>
          <p:cNvSpPr txBox="1"/>
          <p:nvPr/>
        </p:nvSpPr>
        <p:spPr>
          <a:xfrm>
            <a:off x="887717" y="292597"/>
            <a:ext cx="7290511" cy="693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oto Sans Symbols"/>
              <a:buChar char="▪"/>
            </a:pPr>
            <a:r>
              <a:rPr lang="en-US" sz="35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Što je Pero znao?</a:t>
            </a:r>
            <a:endParaRPr/>
          </a:p>
        </p:txBody>
      </p:sp>
      <p:sp>
        <p:nvSpPr>
          <p:cNvPr id="275" name="Google Shape;275;p19"/>
          <p:cNvSpPr txBox="1"/>
          <p:nvPr/>
        </p:nvSpPr>
        <p:spPr>
          <a:xfrm>
            <a:off x="1350552" y="986319"/>
            <a:ext cx="9490895" cy="693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20"/>
              <a:buFont typeface="Quattrocento Sans"/>
              <a:buNone/>
            </a:pPr>
            <a:r>
              <a:rPr lang="en-US" sz="3120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Pero je znao svirati gitaru.</a:t>
            </a:r>
            <a:endParaRPr/>
          </a:p>
        </p:txBody>
      </p:sp>
      <p:sp>
        <p:nvSpPr>
          <p:cNvPr id="276" name="Google Shape;276;p19"/>
          <p:cNvSpPr txBox="1"/>
          <p:nvPr/>
        </p:nvSpPr>
        <p:spPr>
          <a:xfrm>
            <a:off x="887717" y="2015015"/>
            <a:ext cx="10559407" cy="693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oto Sans Symbols"/>
              <a:buChar char="▪"/>
            </a:pPr>
            <a:r>
              <a:rPr lang="en-US" sz="35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Kako je on dječaku objasnio problem s letenjem? </a:t>
            </a:r>
            <a:endParaRPr/>
          </a:p>
        </p:txBody>
      </p:sp>
      <p:sp>
        <p:nvSpPr>
          <p:cNvPr id="277" name="Google Shape;277;p19"/>
          <p:cNvSpPr txBox="1"/>
          <p:nvPr/>
        </p:nvSpPr>
        <p:spPr>
          <a:xfrm>
            <a:off x="662790" y="2878261"/>
            <a:ext cx="11009259" cy="693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</a:pPr>
            <a:r>
              <a:rPr lang="en-US" sz="3200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Rekao mu je da je istražujući letenje naučio druge važne stvari.</a:t>
            </a:r>
            <a:endParaRPr/>
          </a:p>
        </p:txBody>
      </p:sp>
      <p:sp>
        <p:nvSpPr>
          <p:cNvPr id="278" name="Google Shape;278;p19"/>
          <p:cNvSpPr txBox="1"/>
          <p:nvPr/>
        </p:nvSpPr>
        <p:spPr>
          <a:xfrm>
            <a:off x="887715" y="4095732"/>
            <a:ext cx="10559407" cy="693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oto Sans Symbols"/>
              <a:buChar char="▪"/>
            </a:pPr>
            <a:r>
              <a:rPr lang="en-US" sz="35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Zašto je dječak na kraju htio naučiti svirati gitaru? </a:t>
            </a:r>
            <a:endParaRPr sz="35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9" name="Google Shape;279;p19"/>
          <p:cNvSpPr txBox="1"/>
          <p:nvPr/>
        </p:nvSpPr>
        <p:spPr>
          <a:xfrm>
            <a:off x="1513226" y="4773303"/>
            <a:ext cx="9490895" cy="693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20"/>
              <a:buFont typeface="Quattrocento Sans"/>
              <a:buNone/>
            </a:pPr>
            <a:r>
              <a:rPr lang="en-US" sz="3120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Htio je biti poput Pere.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/>
          <p:nvPr/>
        </p:nvSpPr>
        <p:spPr>
          <a:xfrm>
            <a:off x="1945239" y="5534039"/>
            <a:ext cx="30187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Ivan, Rudeš</a:t>
            </a:r>
            <a:endParaRPr sz="2400" b="0" i="1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8114223" y="5072374"/>
            <a:ext cx="4077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Gabrijel, Valpovačka Satnica</a:t>
            </a:r>
            <a:endParaRPr sz="2400" b="0" i="1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551380" y="779747"/>
            <a:ext cx="366102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Draga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moja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majko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!​</a:t>
            </a:r>
            <a:endParaRPr sz="1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1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Pišem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ovu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čestitku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za 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Majčin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dan.​</a:t>
            </a:r>
            <a:endParaRPr sz="1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Sve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moje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riječi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što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želim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reći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ne bi stale u 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nju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.​</a:t>
            </a:r>
            <a:endParaRPr sz="1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Volim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moja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stijena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moja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ljubav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moja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jedina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najdraža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mama!​</a:t>
            </a:r>
            <a:endParaRPr sz="1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                                             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Tvoj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Ivan​</a:t>
            </a:r>
            <a:endParaRPr sz="1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942" y="3088071"/>
            <a:ext cx="2736351" cy="240499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>
            <a:off x="5544620" y="908463"/>
            <a:ext cx="60960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Moja je mama dobra i draga.​</a:t>
            </a:r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Njene su oči kao dva topla sjaja.​</a:t>
            </a:r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Uvijek me nježno drži oko vrata. ​</a:t>
            </a:r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Moja mama Ninuška uvijek zna što meni treba, kad sam sretan i kad sam tužan.​</a:t>
            </a:r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 tvoj dan draga mama, od srca ti kažem veliko HVALA!​</a:t>
            </a:r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74" name="Google Shape;7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2785619"/>
            <a:ext cx="2057400" cy="3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/>
          <p:nvPr/>
        </p:nvSpPr>
        <p:spPr>
          <a:xfrm>
            <a:off x="1198652" y="1223146"/>
            <a:ext cx="6096000" cy="67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Što ljudima daje krila? </a:t>
            </a:r>
            <a:endParaRPr sz="3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85" name="Google Shape;285;p20" descr="Superman, Ubermensch, Freak, Gee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896060">
            <a:off x="5675403" y="1176817"/>
            <a:ext cx="323850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0" descr="Superman, Ubermensch, Freak, Gee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59" y="2703602"/>
            <a:ext cx="3238500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0"/>
          <p:cNvSpPr/>
          <p:nvPr/>
        </p:nvSpPr>
        <p:spPr>
          <a:xfrm>
            <a:off x="2980921" y="3645744"/>
            <a:ext cx="889205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Ljudi istražujući uče i tako postaju mudriji.</a:t>
            </a:r>
            <a:endParaRPr sz="3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1"/>
          <p:cNvPicPr preferRelativeResize="0"/>
          <p:nvPr/>
        </p:nvPicPr>
        <p:blipFill rotWithShape="1">
          <a:blip r:embed="rId3">
            <a:alphaModFix/>
          </a:blip>
          <a:srcRect t="-13329"/>
          <a:stretch/>
        </p:blipFill>
        <p:spPr>
          <a:xfrm>
            <a:off x="456422" y="1338212"/>
            <a:ext cx="1770856" cy="873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1"/>
          <p:cNvPicPr preferRelativeResize="0"/>
          <p:nvPr/>
        </p:nvPicPr>
        <p:blipFill rotWithShape="1">
          <a:blip r:embed="rId4">
            <a:alphaModFix/>
          </a:blip>
          <a:srcRect t="-13209"/>
          <a:stretch/>
        </p:blipFill>
        <p:spPr>
          <a:xfrm>
            <a:off x="6015519" y="1322995"/>
            <a:ext cx="1551398" cy="90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1"/>
          <p:cNvPicPr preferRelativeResize="0"/>
          <p:nvPr/>
        </p:nvPicPr>
        <p:blipFill rotWithShape="1">
          <a:blip r:embed="rId5">
            <a:alphaModFix/>
          </a:blip>
          <a:srcRect t="-15358"/>
          <a:stretch/>
        </p:blipFill>
        <p:spPr>
          <a:xfrm>
            <a:off x="7885925" y="1319977"/>
            <a:ext cx="2018364" cy="875227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1"/>
          <p:cNvSpPr txBox="1"/>
          <p:nvPr/>
        </p:nvSpPr>
        <p:spPr>
          <a:xfrm>
            <a:off x="636998" y="503434"/>
            <a:ext cx="5771132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Pronađi imenice u rečenici.</a:t>
            </a:r>
            <a:endParaRPr/>
          </a:p>
        </p:txBody>
      </p:sp>
      <p:sp>
        <p:nvSpPr>
          <p:cNvPr id="296" name="Google Shape;296;p21"/>
          <p:cNvSpPr txBox="1"/>
          <p:nvPr/>
        </p:nvSpPr>
        <p:spPr>
          <a:xfrm>
            <a:off x="758576" y="2630130"/>
            <a:ext cx="8391593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 čemu se razlikuju napisane imenice?</a:t>
            </a:r>
            <a:endParaRPr/>
          </a:p>
        </p:txBody>
      </p:sp>
      <p:cxnSp>
        <p:nvCxnSpPr>
          <p:cNvPr id="297" name="Google Shape;297;p21"/>
          <p:cNvCxnSpPr/>
          <p:nvPr/>
        </p:nvCxnSpPr>
        <p:spPr>
          <a:xfrm>
            <a:off x="6408130" y="4009785"/>
            <a:ext cx="618977" cy="567858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8" name="Google Shape;298;p21"/>
          <p:cNvSpPr/>
          <p:nvPr/>
        </p:nvSpPr>
        <p:spPr>
          <a:xfrm>
            <a:off x="6791218" y="4399014"/>
            <a:ext cx="2013735" cy="1341656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</a:t>
            </a:r>
            <a:r>
              <a:rPr lang="en-US" sz="2800" b="1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lastito ime</a:t>
            </a:r>
            <a:endParaRPr/>
          </a:p>
        </p:txBody>
      </p:sp>
      <p:pic>
        <p:nvPicPr>
          <p:cNvPr id="299" name="Google Shape;299;p21"/>
          <p:cNvPicPr preferRelativeResize="0"/>
          <p:nvPr/>
        </p:nvPicPr>
        <p:blipFill rotWithShape="1">
          <a:blip r:embed="rId6">
            <a:alphaModFix/>
          </a:blip>
          <a:srcRect r="16354"/>
          <a:stretch/>
        </p:blipFill>
        <p:spPr>
          <a:xfrm>
            <a:off x="456422" y="1433350"/>
            <a:ext cx="10351990" cy="77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1"/>
          <p:cNvPicPr preferRelativeResize="0"/>
          <p:nvPr/>
        </p:nvPicPr>
        <p:blipFill rotWithShape="1">
          <a:blip r:embed="rId7">
            <a:alphaModFix/>
          </a:blip>
          <a:srcRect r="70192"/>
          <a:stretch/>
        </p:blipFill>
        <p:spPr>
          <a:xfrm>
            <a:off x="3927616" y="3475991"/>
            <a:ext cx="3634165" cy="767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2"/>
          <p:cNvSpPr txBox="1">
            <a:spLocks noGrp="1"/>
          </p:cNvSpPr>
          <p:nvPr>
            <p:ph type="title"/>
          </p:nvPr>
        </p:nvSpPr>
        <p:spPr>
          <a:xfrm>
            <a:off x="688369" y="528903"/>
            <a:ext cx="7931649" cy="1299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en-US">
                <a:solidFill>
                  <a:schemeClr val="dk1"/>
                </a:solidFill>
              </a:rPr>
              <a:t>Označi riječi koje nisu imenice.</a:t>
            </a:r>
            <a:endParaRPr/>
          </a:p>
        </p:txBody>
      </p:sp>
      <p:sp>
        <p:nvSpPr>
          <p:cNvPr id="306" name="Google Shape;306;p22"/>
          <p:cNvSpPr txBox="1"/>
          <p:nvPr/>
        </p:nvSpPr>
        <p:spPr>
          <a:xfrm>
            <a:off x="3379987" y="3709822"/>
            <a:ext cx="966931" cy="584775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tata </a:t>
            </a:r>
            <a:endParaRPr/>
          </a:p>
        </p:txBody>
      </p:sp>
      <p:sp>
        <p:nvSpPr>
          <p:cNvPr id="307" name="Google Shape;307;p22"/>
          <p:cNvSpPr txBox="1"/>
          <p:nvPr/>
        </p:nvSpPr>
        <p:spPr>
          <a:xfrm>
            <a:off x="1323654" y="2536004"/>
            <a:ext cx="1253869" cy="584775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letjeti </a:t>
            </a:r>
            <a:endParaRPr/>
          </a:p>
        </p:txBody>
      </p:sp>
      <p:sp>
        <p:nvSpPr>
          <p:cNvPr id="308" name="Google Shape;308;p22"/>
          <p:cNvSpPr txBox="1"/>
          <p:nvPr/>
        </p:nvSpPr>
        <p:spPr>
          <a:xfrm>
            <a:off x="4541178" y="1951229"/>
            <a:ext cx="1257075" cy="584775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oblak </a:t>
            </a:r>
            <a:endParaRPr/>
          </a:p>
        </p:txBody>
      </p:sp>
      <p:sp>
        <p:nvSpPr>
          <p:cNvPr id="309" name="Google Shape;309;p22"/>
          <p:cNvSpPr txBox="1"/>
          <p:nvPr/>
        </p:nvSpPr>
        <p:spPr>
          <a:xfrm>
            <a:off x="6369978" y="2828391"/>
            <a:ext cx="1311578" cy="584775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svirati </a:t>
            </a:r>
            <a:endParaRPr/>
          </a:p>
        </p:txBody>
      </p:sp>
      <p:sp>
        <p:nvSpPr>
          <p:cNvPr id="310" name="Google Shape;310;p22"/>
          <p:cNvSpPr txBox="1"/>
          <p:nvPr/>
        </p:nvSpPr>
        <p:spPr>
          <a:xfrm>
            <a:off x="9000162" y="1951228"/>
            <a:ext cx="1475084" cy="584775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Zemlja </a:t>
            </a:r>
            <a:endParaRPr/>
          </a:p>
        </p:txBody>
      </p:sp>
      <p:sp>
        <p:nvSpPr>
          <p:cNvPr id="311" name="Google Shape;311;p22"/>
          <p:cNvSpPr txBox="1"/>
          <p:nvPr/>
        </p:nvSpPr>
        <p:spPr>
          <a:xfrm>
            <a:off x="5373687" y="4591696"/>
            <a:ext cx="1444626" cy="584775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znanje </a:t>
            </a:r>
            <a:endParaRPr/>
          </a:p>
        </p:txBody>
      </p:sp>
      <p:sp>
        <p:nvSpPr>
          <p:cNvPr id="312" name="Google Shape;312;p22"/>
          <p:cNvSpPr txBox="1"/>
          <p:nvPr/>
        </p:nvSpPr>
        <p:spPr>
          <a:xfrm>
            <a:off x="9000162" y="4002210"/>
            <a:ext cx="1021433" cy="584775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učiti </a:t>
            </a:r>
            <a:endParaRPr/>
          </a:p>
        </p:txBody>
      </p:sp>
      <p:pic>
        <p:nvPicPr>
          <p:cNvPr id="313" name="Google Shape;31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1071" y="2376991"/>
            <a:ext cx="1019033" cy="9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250" y="2701937"/>
            <a:ext cx="1019033" cy="9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76893" y="3834012"/>
            <a:ext cx="1019033" cy="9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2"/>
          <p:cNvSpPr txBox="1"/>
          <p:nvPr/>
        </p:nvSpPr>
        <p:spPr>
          <a:xfrm>
            <a:off x="1441071" y="4736812"/>
            <a:ext cx="1428596" cy="584775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plesati </a:t>
            </a:r>
            <a:endParaRPr/>
          </a:p>
        </p:txBody>
      </p:sp>
      <p:pic>
        <p:nvPicPr>
          <p:cNvPr id="317" name="Google Shape;31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0888" y="4577799"/>
            <a:ext cx="1019033" cy="90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3"/>
          <p:cNvSpPr txBox="1"/>
          <p:nvPr/>
        </p:nvSpPr>
        <p:spPr>
          <a:xfrm>
            <a:off x="4562103" y="663215"/>
            <a:ext cx="338105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Igra asocijacije</a:t>
            </a:r>
            <a:endParaRPr/>
          </a:p>
        </p:txBody>
      </p:sp>
      <p:sp>
        <p:nvSpPr>
          <p:cNvPr id="323" name="Google Shape;323;p23"/>
          <p:cNvSpPr txBox="1"/>
          <p:nvPr/>
        </p:nvSpPr>
        <p:spPr>
          <a:xfrm>
            <a:off x="388699" y="1589125"/>
            <a:ext cx="2726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Imenujem:</a:t>
            </a:r>
            <a:endParaRPr/>
          </a:p>
        </p:txBody>
      </p:sp>
      <p:pic>
        <p:nvPicPr>
          <p:cNvPr id="324" name="Google Shape;324;p23" descr="Amphibian, Animal, Frog, Nature, Fro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2143" y="3358638"/>
            <a:ext cx="1514432" cy="13694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5" name="Google Shape;325;p23"/>
          <p:cNvGrpSpPr/>
          <p:nvPr/>
        </p:nvGrpSpPr>
        <p:grpSpPr>
          <a:xfrm>
            <a:off x="3899309" y="2019694"/>
            <a:ext cx="3381055" cy="3313805"/>
            <a:chOff x="4101530" y="2297018"/>
            <a:chExt cx="3381055" cy="3313805"/>
          </a:xfrm>
        </p:grpSpPr>
        <p:pic>
          <p:nvPicPr>
            <p:cNvPr id="326" name="Google Shape;326;p23" descr="Silhouette, Man, Umbrella, Air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01530" y="2937431"/>
              <a:ext cx="3381055" cy="267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23" descr="Wind Energy, Renewable Energy, Wind"/>
            <p:cNvPicPr preferRelativeResize="0"/>
            <p:nvPr/>
          </p:nvPicPr>
          <p:blipFill rotWithShape="1">
            <a:blip r:embed="rId5">
              <a:alphaModFix/>
            </a:blip>
            <a:srcRect t="-1"/>
            <a:stretch/>
          </p:blipFill>
          <p:spPr>
            <a:xfrm rot="-1127813">
              <a:off x="4916917" y="3517233"/>
              <a:ext cx="1915828" cy="13241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2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971762" flipH="1">
              <a:off x="4688893" y="2447465"/>
              <a:ext cx="1233085" cy="1084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23" descr="Wind Energy, Renewable Energy, Wind"/>
            <p:cNvPicPr preferRelativeResize="0"/>
            <p:nvPr/>
          </p:nvPicPr>
          <p:blipFill rotWithShape="1">
            <a:blip r:embed="rId7">
              <a:alphaModFix/>
            </a:blip>
            <a:srcRect t="-1"/>
            <a:stretch/>
          </p:blipFill>
          <p:spPr>
            <a:xfrm rot="10566273" flipH="1">
              <a:off x="5847929" y="2901729"/>
              <a:ext cx="600462" cy="91381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0" name="Google Shape;330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61759" y="2565298"/>
            <a:ext cx="4307802" cy="2673392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3"/>
          <p:cNvSpPr txBox="1"/>
          <p:nvPr/>
        </p:nvSpPr>
        <p:spPr>
          <a:xfrm>
            <a:off x="1413688" y="4714871"/>
            <a:ext cx="9618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žaba</a:t>
            </a:r>
            <a:endParaRPr/>
          </a:p>
        </p:txBody>
      </p:sp>
      <p:sp>
        <p:nvSpPr>
          <p:cNvPr id="332" name="Google Shape;332;p23"/>
          <p:cNvSpPr txBox="1"/>
          <p:nvPr/>
        </p:nvSpPr>
        <p:spPr>
          <a:xfrm>
            <a:off x="10206617" y="4847203"/>
            <a:ext cx="178638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zrakoplov</a:t>
            </a:r>
            <a:endParaRPr/>
          </a:p>
        </p:txBody>
      </p:sp>
      <p:sp>
        <p:nvSpPr>
          <p:cNvPr id="333" name="Google Shape;333;p23"/>
          <p:cNvSpPr txBox="1"/>
          <p:nvPr/>
        </p:nvSpPr>
        <p:spPr>
          <a:xfrm>
            <a:off x="5184550" y="4818500"/>
            <a:ext cx="1259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vjetar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4"/>
          <p:cNvSpPr txBox="1">
            <a:spLocks noGrp="1"/>
          </p:cNvSpPr>
          <p:nvPr>
            <p:ph type="title"/>
          </p:nvPr>
        </p:nvSpPr>
        <p:spPr>
          <a:xfrm>
            <a:off x="3456257" y="1556318"/>
            <a:ext cx="566719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800"/>
              <a:buFont typeface="Quattrocento Sans"/>
              <a:buNone/>
            </a:pPr>
            <a:r>
              <a:rPr lang="en-US" sz="4800" b="1"/>
              <a:t>Likovna kultura</a:t>
            </a:r>
            <a:endParaRPr/>
          </a:p>
        </p:txBody>
      </p:sp>
      <p:sp>
        <p:nvSpPr>
          <p:cNvPr id="339" name="Google Shape;339;p24"/>
          <p:cNvSpPr txBox="1"/>
          <p:nvPr/>
        </p:nvSpPr>
        <p:spPr>
          <a:xfrm>
            <a:off x="3791164" y="3256908"/>
            <a:ext cx="3590791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Tok i karakter crta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437" y="955496"/>
            <a:ext cx="1393410" cy="286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8935" y="1143189"/>
            <a:ext cx="3626539" cy="1343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17186" y="317835"/>
            <a:ext cx="2892611" cy="4202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748363">
            <a:off x="3679546" y="3169722"/>
            <a:ext cx="904753" cy="1945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96000" y="3029071"/>
            <a:ext cx="1746543" cy="1885108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5"/>
          <p:cNvSpPr txBox="1"/>
          <p:nvPr/>
        </p:nvSpPr>
        <p:spPr>
          <a:xfrm>
            <a:off x="685170" y="3911697"/>
            <a:ext cx="9396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gitara</a:t>
            </a:r>
            <a:endParaRPr/>
          </a:p>
        </p:txBody>
      </p:sp>
      <p:sp>
        <p:nvSpPr>
          <p:cNvPr id="350" name="Google Shape;350;p25"/>
          <p:cNvSpPr txBox="1"/>
          <p:nvPr/>
        </p:nvSpPr>
        <p:spPr>
          <a:xfrm>
            <a:off x="3968231" y="5017877"/>
            <a:ext cx="15824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mandolina</a:t>
            </a:r>
            <a:endParaRPr/>
          </a:p>
        </p:txBody>
      </p:sp>
      <p:sp>
        <p:nvSpPr>
          <p:cNvPr id="351" name="Google Shape;351;p25"/>
          <p:cNvSpPr txBox="1"/>
          <p:nvPr/>
        </p:nvSpPr>
        <p:spPr>
          <a:xfrm>
            <a:off x="3968230" y="2333116"/>
            <a:ext cx="8827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truba</a:t>
            </a:r>
            <a:endParaRPr/>
          </a:p>
        </p:txBody>
      </p:sp>
      <p:sp>
        <p:nvSpPr>
          <p:cNvPr id="352" name="Google Shape;352;p25"/>
          <p:cNvSpPr txBox="1"/>
          <p:nvPr/>
        </p:nvSpPr>
        <p:spPr>
          <a:xfrm>
            <a:off x="7074701" y="4683350"/>
            <a:ext cx="139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violina</a:t>
            </a:r>
            <a:endParaRPr/>
          </a:p>
        </p:txBody>
      </p:sp>
      <p:sp>
        <p:nvSpPr>
          <p:cNvPr id="353" name="Google Shape;353;p25"/>
          <p:cNvSpPr txBox="1"/>
          <p:nvPr/>
        </p:nvSpPr>
        <p:spPr>
          <a:xfrm>
            <a:off x="10350984" y="4433290"/>
            <a:ext cx="8637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harfa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2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669266"/>
            <a:ext cx="4012138" cy="17597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9" name="Google Shape;359;p26"/>
          <p:cNvCxnSpPr/>
          <p:nvPr/>
        </p:nvCxnSpPr>
        <p:spPr>
          <a:xfrm flipH="1">
            <a:off x="1646066" y="1534567"/>
            <a:ext cx="320040" cy="67818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0" name="Google Shape;360;p26"/>
          <p:cNvCxnSpPr/>
          <p:nvPr/>
        </p:nvCxnSpPr>
        <p:spPr>
          <a:xfrm>
            <a:off x="2296623" y="1493299"/>
            <a:ext cx="0" cy="96862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61" name="Google Shape;361;p26"/>
          <p:cNvSpPr txBox="1"/>
          <p:nvPr/>
        </p:nvSpPr>
        <p:spPr>
          <a:xfrm>
            <a:off x="1368972" y="1031625"/>
            <a:ext cx="23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ravni dijelovi</a:t>
            </a:r>
            <a:endParaRPr/>
          </a:p>
        </p:txBody>
      </p:sp>
      <p:cxnSp>
        <p:nvCxnSpPr>
          <p:cNvPr id="362" name="Google Shape;362;p26"/>
          <p:cNvCxnSpPr/>
          <p:nvPr/>
        </p:nvCxnSpPr>
        <p:spPr>
          <a:xfrm rot="10800000">
            <a:off x="1429907" y="3088369"/>
            <a:ext cx="608400" cy="681262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3" name="Google Shape;363;p26"/>
          <p:cNvCxnSpPr/>
          <p:nvPr/>
        </p:nvCxnSpPr>
        <p:spPr>
          <a:xfrm rot="10800000" flipH="1">
            <a:off x="2468442" y="3108265"/>
            <a:ext cx="589309" cy="598727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64" name="Google Shape;364;p26"/>
          <p:cNvSpPr txBox="1"/>
          <p:nvPr/>
        </p:nvSpPr>
        <p:spPr>
          <a:xfrm>
            <a:off x="1151624" y="3732925"/>
            <a:ext cx="286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zakrivljeni dijelovi</a:t>
            </a:r>
            <a:endParaRPr/>
          </a:p>
        </p:txBody>
      </p:sp>
      <p:sp>
        <p:nvSpPr>
          <p:cNvPr id="365" name="Google Shape;365;p26"/>
          <p:cNvSpPr txBox="1"/>
          <p:nvPr/>
        </p:nvSpPr>
        <p:spPr>
          <a:xfrm>
            <a:off x="246579" y="285042"/>
            <a:ext cx="2602507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Promotrimo.</a:t>
            </a:r>
            <a:endParaRPr/>
          </a:p>
        </p:txBody>
      </p:sp>
      <p:sp>
        <p:nvSpPr>
          <p:cNvPr id="366" name="Google Shape;366;p26"/>
          <p:cNvSpPr/>
          <p:nvPr/>
        </p:nvSpPr>
        <p:spPr>
          <a:xfrm>
            <a:off x="246574" y="4498547"/>
            <a:ext cx="58368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Trag crte ili njezin </a:t>
            </a:r>
            <a:r>
              <a:rPr lang="en-US" sz="24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tok</a:t>
            </a: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pokazuje  kako se crta kreće: </a:t>
            </a:r>
            <a:r>
              <a:rPr lang="en-US" sz="24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RAVNO</a:t>
            </a: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ZAKRIVLJENO</a:t>
            </a: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KOSO…</a:t>
            </a:r>
            <a:endParaRPr/>
          </a:p>
        </p:txBody>
      </p:sp>
      <p:pic>
        <p:nvPicPr>
          <p:cNvPr id="367" name="Google Shape;36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5077" y="241216"/>
            <a:ext cx="2762990" cy="38087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26"/>
          <p:cNvCxnSpPr/>
          <p:nvPr/>
        </p:nvCxnSpPr>
        <p:spPr>
          <a:xfrm rot="10800000">
            <a:off x="9509700" y="1646406"/>
            <a:ext cx="1036234" cy="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9" name="Google Shape;369;p26"/>
          <p:cNvCxnSpPr/>
          <p:nvPr/>
        </p:nvCxnSpPr>
        <p:spPr>
          <a:xfrm>
            <a:off x="6884670" y="2123874"/>
            <a:ext cx="1354219" cy="1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70" name="Google Shape;370;p26"/>
          <p:cNvCxnSpPr/>
          <p:nvPr/>
        </p:nvCxnSpPr>
        <p:spPr>
          <a:xfrm rot="10800000">
            <a:off x="9066572" y="2123874"/>
            <a:ext cx="1723990" cy="712876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71" name="Google Shape;371;p26"/>
          <p:cNvCxnSpPr/>
          <p:nvPr/>
        </p:nvCxnSpPr>
        <p:spPr>
          <a:xfrm rot="10800000">
            <a:off x="8578921" y="2722652"/>
            <a:ext cx="1967013" cy="806413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72" name="Google Shape;372;p26"/>
          <p:cNvSpPr txBox="1"/>
          <p:nvPr/>
        </p:nvSpPr>
        <p:spPr>
          <a:xfrm>
            <a:off x="10655213" y="1373169"/>
            <a:ext cx="9829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kratka</a:t>
            </a:r>
            <a:endParaRPr/>
          </a:p>
        </p:txBody>
      </p:sp>
      <p:sp>
        <p:nvSpPr>
          <p:cNvPr id="373" name="Google Shape;373;p26"/>
          <p:cNvSpPr txBox="1"/>
          <p:nvPr/>
        </p:nvSpPr>
        <p:spPr>
          <a:xfrm>
            <a:off x="10599096" y="3323236"/>
            <a:ext cx="12987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dugačka</a:t>
            </a:r>
            <a:endParaRPr/>
          </a:p>
        </p:txBody>
      </p:sp>
      <p:sp>
        <p:nvSpPr>
          <p:cNvPr id="374" name="Google Shape;374;p26"/>
          <p:cNvSpPr txBox="1"/>
          <p:nvPr/>
        </p:nvSpPr>
        <p:spPr>
          <a:xfrm>
            <a:off x="10796266" y="2550752"/>
            <a:ext cx="9044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tanka</a:t>
            </a:r>
            <a:endParaRPr/>
          </a:p>
        </p:txBody>
      </p:sp>
      <p:sp>
        <p:nvSpPr>
          <p:cNvPr id="375" name="Google Shape;375;p26"/>
          <p:cNvSpPr txBox="1"/>
          <p:nvPr/>
        </p:nvSpPr>
        <p:spPr>
          <a:xfrm>
            <a:off x="5728345" y="1893041"/>
            <a:ext cx="107753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debela</a:t>
            </a:r>
            <a:endParaRPr/>
          </a:p>
        </p:txBody>
      </p:sp>
      <p:sp>
        <p:nvSpPr>
          <p:cNvPr id="376" name="Google Shape;376;p26"/>
          <p:cNvSpPr/>
          <p:nvPr/>
        </p:nvSpPr>
        <p:spPr>
          <a:xfrm>
            <a:off x="6096004" y="4271386"/>
            <a:ext cx="6436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Karakter</a:t>
            </a: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crte je razlikovanje  </a:t>
            </a:r>
            <a:r>
              <a:rPr lang="en-US" sz="24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DEBELE</a:t>
            </a: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TANKE</a:t>
            </a: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DUGAČKE</a:t>
            </a: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KRATKE</a:t>
            </a: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 </a:t>
            </a:r>
            <a:r>
              <a:rPr lang="en-US" sz="24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IZLOMLJENE…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27" descr="Saxophone, Music, Musical, Instru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248189">
            <a:off x="7767261" y="3813145"/>
            <a:ext cx="1360097" cy="2612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7" descr="Violin, String Instrument, Silhouet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3301" y="377507"/>
            <a:ext cx="3960308" cy="259943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7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en-US" b="1">
                <a:solidFill>
                  <a:schemeClr val="dk1"/>
                </a:solidFill>
              </a:rPr>
              <a:t>ZADATAK</a:t>
            </a:r>
            <a:endParaRPr/>
          </a:p>
        </p:txBody>
      </p:sp>
      <p:sp>
        <p:nvSpPr>
          <p:cNvPr id="384" name="Google Shape;384;p27"/>
          <p:cNvSpPr txBox="1"/>
          <p:nvPr/>
        </p:nvSpPr>
        <p:spPr>
          <a:xfrm>
            <a:off x="599142" y="2884137"/>
            <a:ext cx="1099371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Odaberi jedan instrument po izboru i nacrtaj ga flomasterom,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olovkom ili tušem tako da koristiš sve crte koje smo danas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upoznali (one po toku i karakteru).</a:t>
            </a:r>
            <a:endParaRPr/>
          </a:p>
        </p:txBody>
      </p:sp>
      <p:pic>
        <p:nvPicPr>
          <p:cNvPr id="385" name="Google Shape;385;p27" descr="Guitar, Instrument, Acoustic, Ba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564223">
            <a:off x="8630118" y="554658"/>
            <a:ext cx="2668843" cy="190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7" descr="Piano, Player, Jazz, Music, Silhouet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90602" y="3913810"/>
            <a:ext cx="1865614" cy="100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7" descr="Jazz, Silhouette, Musician, Trumpe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69857" y="2108871"/>
            <a:ext cx="2498215" cy="775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8"/>
          <p:cNvSpPr txBox="1">
            <a:spLocks noGrp="1"/>
          </p:cNvSpPr>
          <p:nvPr>
            <p:ph type="title"/>
          </p:nvPr>
        </p:nvSpPr>
        <p:spPr>
          <a:xfrm>
            <a:off x="401402" y="701125"/>
            <a:ext cx="799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en-US"/>
              <a:t>Domaća zadaća i lijepo i dobro</a:t>
            </a:r>
            <a:endParaRPr/>
          </a:p>
        </p:txBody>
      </p:sp>
      <p:sp>
        <p:nvSpPr>
          <p:cNvPr id="393" name="Google Shape;393;p28"/>
          <p:cNvSpPr txBox="1">
            <a:spLocks noGrp="1"/>
          </p:cNvSpPr>
          <p:nvPr>
            <p:ph type="body" idx="1"/>
          </p:nvPr>
        </p:nvSpPr>
        <p:spPr>
          <a:xfrm>
            <a:off x="2666973" y="2289532"/>
            <a:ext cx="7178109" cy="2278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Petak je! Odmorite se! </a:t>
            </a:r>
            <a:endParaRPr/>
          </a:p>
        </p:txBody>
      </p:sp>
      <p:pic>
        <p:nvPicPr>
          <p:cNvPr id="394" name="Google Shape;394;p28" descr="Slika na kojoj se prikazuje crtež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6427" y="2556307"/>
            <a:ext cx="2524491" cy="267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8" descr="Slika na kojoj se prikazuje soba&#10;&#10;Opis je automatski generir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312" y="3074426"/>
            <a:ext cx="2990051" cy="2373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9"/>
          <p:cNvSpPr txBox="1">
            <a:spLocks noGrp="1"/>
          </p:cNvSpPr>
          <p:nvPr>
            <p:ph type="body" idx="1"/>
          </p:nvPr>
        </p:nvSpPr>
        <p:spPr>
          <a:xfrm>
            <a:off x="887718" y="1438382"/>
            <a:ext cx="10541193" cy="447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5400" u="sng">
                <a:solidFill>
                  <a:schemeClr val="hlink"/>
                </a:solidFill>
                <a:hlinkClick r:id="rId3"/>
              </a:rPr>
              <a:t>skolanatrecem2@hrt.hr</a:t>
            </a:r>
            <a:endParaRPr sz="5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/>
              <a:t>	  Škola na Trećem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pic>
        <p:nvPicPr>
          <p:cNvPr id="401" name="Google Shape;40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278" y="4032607"/>
            <a:ext cx="2438399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533" y="2484232"/>
            <a:ext cx="1033890" cy="1033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/>
          <p:nvPr/>
        </p:nvSpPr>
        <p:spPr>
          <a:xfrm>
            <a:off x="7051610" y="5034827"/>
            <a:ext cx="32729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Diva Marija</a:t>
            </a:r>
            <a:endParaRPr sz="2400" b="0" i="1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0" name="Google Shape;80;p3"/>
          <p:cNvSpPr/>
          <p:nvPr/>
        </p:nvSpPr>
        <p:spPr>
          <a:xfrm>
            <a:off x="1164134" y="4835306"/>
            <a:ext cx="30187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Francesca</a:t>
            </a:r>
            <a:endParaRPr sz="2400" b="0" i="1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81" name="Google Shape;8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624" y="1340438"/>
            <a:ext cx="3124253" cy="312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05529" y="1361508"/>
            <a:ext cx="4440582" cy="3103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0"/>
          <p:cNvSpPr txBox="1">
            <a:spLocks noGrp="1"/>
          </p:cNvSpPr>
          <p:nvPr>
            <p:ph type="title"/>
          </p:nvPr>
        </p:nvSpPr>
        <p:spPr>
          <a:xfrm>
            <a:off x="1199456" y="1772816"/>
            <a:ext cx="9698360" cy="3650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Quattrocento Sans"/>
              <a:buNone/>
            </a:pPr>
            <a:br>
              <a:rPr lang="en-US" sz="2800"/>
            </a:br>
            <a:r>
              <a:rPr lang="en-US" sz="2800"/>
              <a:t>Publikacija je izrađena u sklopu projekta „Podrška provedbi Cjelovite kurikularne reforme” koji sufinancira Europska unija </a:t>
            </a:r>
            <a:br>
              <a:rPr lang="en-US" sz="2800"/>
            </a:br>
            <a:r>
              <a:rPr lang="en-US" sz="2800"/>
              <a:t>iz Europskog socijalnog fonda. </a:t>
            </a:r>
            <a:br>
              <a:rPr lang="en-US" sz="2800"/>
            </a:br>
            <a:r>
              <a:rPr lang="en-US" sz="2800"/>
              <a:t>Nositelj projekta je Ministarstvo znanosti i obrazovanja. </a:t>
            </a:r>
            <a:br>
              <a:rPr lang="en-US" sz="2800"/>
            </a:br>
            <a:br>
              <a:rPr lang="en-US" sz="2800"/>
            </a:br>
            <a:r>
              <a:rPr lang="en-US" sz="2800"/>
              <a:t>Za sadržaj ove publikacije odgovorno je isključivo Ministarstvo znanosti i obrazovanja, publikacija ni na koji način ne odražava mišljenje Europske unije.</a:t>
            </a:r>
            <a:br>
              <a:rPr lang="en-US" sz="2800"/>
            </a:br>
            <a:br>
              <a:rPr lang="en-US" sz="2800"/>
            </a:br>
            <a:endParaRPr sz="2800"/>
          </a:p>
        </p:txBody>
      </p:sp>
    </p:spTree>
  </p:cSld>
  <p:clrMapOvr>
    <a:masterClrMapping/>
  </p:clrMapOvr>
  <p:transition spd="med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360" y="980728"/>
            <a:ext cx="11537950" cy="4163099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1"/>
          <p:cNvSpPr txBox="1"/>
          <p:nvPr/>
        </p:nvSpPr>
        <p:spPr>
          <a:xfrm>
            <a:off x="3332027" y="4869160"/>
            <a:ext cx="554461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skolazazivot.hr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kurikulum@mzo.hr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/>
          <p:nvPr/>
        </p:nvSpPr>
        <p:spPr>
          <a:xfrm>
            <a:off x="956328" y="4582147"/>
            <a:ext cx="30819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Marta, Đurmanec</a:t>
            </a:r>
            <a:endParaRPr sz="2400" b="0" i="1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8" name="Google Shape;88;p4"/>
          <p:cNvSpPr/>
          <p:nvPr/>
        </p:nvSpPr>
        <p:spPr>
          <a:xfrm>
            <a:off x="5506617" y="4582146"/>
            <a:ext cx="30819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Franko, Tribalj</a:t>
            </a:r>
            <a:endParaRPr sz="2400" b="0" i="1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89" name="Google Shape;8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567" y="771738"/>
            <a:ext cx="5114980" cy="357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8331" y="712829"/>
            <a:ext cx="2645841" cy="3697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63956" y="687045"/>
            <a:ext cx="2528834" cy="363114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4"/>
          <p:cNvSpPr/>
          <p:nvPr/>
        </p:nvSpPr>
        <p:spPr>
          <a:xfrm>
            <a:off x="9268605" y="4469132"/>
            <a:ext cx="23046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Kristijan, Zagreb</a:t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/>
          <p:nvPr/>
        </p:nvSpPr>
        <p:spPr>
          <a:xfrm>
            <a:off x="699481" y="4340398"/>
            <a:ext cx="30819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Ante, Strmec</a:t>
            </a:r>
            <a:endParaRPr sz="2400" b="0" i="1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8" name="Google Shape;98;p5"/>
          <p:cNvSpPr/>
          <p:nvPr/>
        </p:nvSpPr>
        <p:spPr>
          <a:xfrm>
            <a:off x="5328525" y="4338046"/>
            <a:ext cx="30819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Marija, Zagreb</a:t>
            </a:r>
            <a:endParaRPr sz="2400" b="0" i="1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8806837" y="5484928"/>
            <a:ext cx="30819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Karla</a:t>
            </a:r>
            <a:endParaRPr sz="2400" b="0" i="1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00" name="Google Shape;10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877" y="1656432"/>
            <a:ext cx="3673453" cy="253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5700" y="1656432"/>
            <a:ext cx="3673453" cy="2559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7716073" y="1390177"/>
            <a:ext cx="4741849" cy="335294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5"/>
          <p:cNvSpPr/>
          <p:nvPr/>
        </p:nvSpPr>
        <p:spPr>
          <a:xfrm>
            <a:off x="8069153" y="798468"/>
            <a:ext cx="20258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 b="1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ama Iva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/>
          <p:nvPr/>
        </p:nvSpPr>
        <p:spPr>
          <a:xfrm>
            <a:off x="1424682" y="1688405"/>
            <a:ext cx="9784424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500"/>
              <a:buFont typeface="Quattrocento Sans"/>
              <a:buNone/>
            </a:pPr>
            <a:r>
              <a:rPr lang="en-US" sz="3500" b="0" i="0" u="none" strike="noStrike" cap="none">
                <a:solidFill>
                  <a:srgbClr val="1E4E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Svi radovi koji nisu prikazani, mogu se pronaći na internetskoj stranici Škole za život dostupnoj na: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500"/>
              <a:buFont typeface="Quattrocento Sans"/>
              <a:buNone/>
            </a:pPr>
            <a:br>
              <a:rPr lang="en-US" sz="3500" b="0" i="0" u="none" strike="noStrike" cap="none">
                <a:solidFill>
                  <a:srgbClr val="1E4E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sz="3500" b="0" i="0" u="none" strike="noStrike" cap="none">
              <a:solidFill>
                <a:srgbClr val="1E4E7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6"/>
          <p:cNvSpPr/>
          <p:nvPr/>
        </p:nvSpPr>
        <p:spPr>
          <a:xfrm>
            <a:off x="3541158" y="4267082"/>
            <a:ext cx="60960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3000"/>
              <a:buFont typeface="Quattrocento Sans"/>
              <a:buNone/>
            </a:pPr>
            <a:r>
              <a:rPr lang="en-US" sz="3000" b="0" i="0" u="sng" strike="noStrike" cap="none">
                <a:solidFill>
                  <a:srgbClr val="0563C1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https://skolazazivot.hr/fotografije/</a:t>
            </a:r>
            <a:endParaRPr sz="30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b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0435" y="905921"/>
            <a:ext cx="8505762" cy="511908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7"/>
          <p:cNvSpPr/>
          <p:nvPr/>
        </p:nvSpPr>
        <p:spPr>
          <a:xfrm>
            <a:off x="7222733" y="4332592"/>
            <a:ext cx="770562" cy="660649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>
            <a:spLocks noGrp="1"/>
          </p:cNvSpPr>
          <p:nvPr>
            <p:ph type="title"/>
          </p:nvPr>
        </p:nvSpPr>
        <p:spPr>
          <a:xfrm>
            <a:off x="876829" y="379963"/>
            <a:ext cx="57314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en-US"/>
              <a:t>Danas</a:t>
            </a:r>
            <a:endParaRPr/>
          </a:p>
        </p:txBody>
      </p:sp>
      <p:sp>
        <p:nvSpPr>
          <p:cNvPr id="121" name="Google Shape;121;p8"/>
          <p:cNvSpPr txBox="1">
            <a:spLocks noGrp="1"/>
          </p:cNvSpPr>
          <p:nvPr>
            <p:ph type="body" idx="1"/>
          </p:nvPr>
        </p:nvSpPr>
        <p:spPr>
          <a:xfrm>
            <a:off x="1963522" y="1828801"/>
            <a:ext cx="10116620" cy="303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/>
              <a:t> množimo i dijelimo  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Char char="▪"/>
            </a:pPr>
            <a:r>
              <a:rPr lang="en-US"/>
              <a:t> rješavamo zadatke s redoslijedom  izvođenja računskih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/>
              <a:t>   radnji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Char char="▪"/>
            </a:pPr>
            <a:r>
              <a:rPr lang="en-US"/>
              <a:t> čitamo priču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Char char="▪"/>
            </a:pPr>
            <a:r>
              <a:rPr lang="en-US"/>
              <a:t> razlikujemo imenice u govornoj i pisanoj komunikaciji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Char char="▪"/>
            </a:pPr>
            <a:r>
              <a:rPr lang="en-US"/>
              <a:t> uočavamo tok i karakter crte   </a:t>
            </a:r>
            <a:endParaRPr/>
          </a:p>
        </p:txBody>
      </p:sp>
      <p:pic>
        <p:nvPicPr>
          <p:cNvPr id="122" name="Google Shape;12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2075350"/>
            <a:ext cx="1970371" cy="286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>
            <a:spLocks noGrp="1"/>
          </p:cNvSpPr>
          <p:nvPr>
            <p:ph type="title"/>
          </p:nvPr>
        </p:nvSpPr>
        <p:spPr>
          <a:xfrm>
            <a:off x="1380878" y="1537220"/>
            <a:ext cx="94686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en-US"/>
              <a:t>Ponavljanje množenja i dijeljenja</a:t>
            </a:r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body" idx="1"/>
          </p:nvPr>
        </p:nvSpPr>
        <p:spPr>
          <a:xfrm>
            <a:off x="2419922" y="2862783"/>
            <a:ext cx="7352156" cy="1132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	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/>
              <a:t>	</a:t>
            </a:r>
            <a:r>
              <a:rPr lang="en-US" u="sng">
                <a:solidFill>
                  <a:schemeClr val="hlink"/>
                </a:solidFill>
                <a:hlinkClick r:id="rId3"/>
              </a:rPr>
              <a:t>Množenje i dijeljenje, višekratnici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1192</Words>
  <Application>Microsoft Office PowerPoint</Application>
  <PresentationFormat>Widescreen</PresentationFormat>
  <Paragraphs>333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Danas</vt:lpstr>
      <vt:lpstr>Ponavljanje množenja i dijeljenja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Koje je želje dječak imao?</vt:lpstr>
      <vt:lpstr>PowerPoint Presentation</vt:lpstr>
      <vt:lpstr>PowerPoint Presentation</vt:lpstr>
      <vt:lpstr>PowerPoint Presentation</vt:lpstr>
      <vt:lpstr>Označi riječi koje nisu imenice.</vt:lpstr>
      <vt:lpstr>PowerPoint Presentation</vt:lpstr>
      <vt:lpstr>Likovna kultura</vt:lpstr>
      <vt:lpstr>PowerPoint Presentation</vt:lpstr>
      <vt:lpstr>PowerPoint Presentation</vt:lpstr>
      <vt:lpstr>ZADATAK</vt:lpstr>
      <vt:lpstr>Domaća zadaća i lijepo i dobro</vt:lpstr>
      <vt:lpstr>PowerPoint Presentation</vt:lpstr>
      <vt:lpstr> Publikacija je izrađena u sklopu projekta „Podrška provedbi Cjelovite kurikularne reforme” koji sufinancira Europska unija  iz Europskog socijalnog fonda.  Nositelj projekta je Ministarstvo znanosti i obrazovanja.   Za sadržaj ove publikacije odgovorno je isključivo Ministarstvo znanosti i obrazovanja, publikacija ni na koji način ne odražava mišljenje Europske unije.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CARNET</cp:lastModifiedBy>
  <cp:revision>2</cp:revision>
  <dcterms:created xsi:type="dcterms:W3CDTF">2017-12-15T12:14:31Z</dcterms:created>
  <dcterms:modified xsi:type="dcterms:W3CDTF">2020-05-22T05:22:21Z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  <property fmtid="{D5CDD505-2E9C-101B-9397-08002B2CF9AE}" pid="3" name="ContentTypeId">
    <vt:lpwstr>0x01010048CD10F59D587A4AA3026165A57E4632</vt:lpwstr>
  </property>
</Properties>
</file>