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9309100" cy="7053250"/>
  <p:embeddedFontLst>
    <p:embeddedFont>
      <p:font typeface="Quattrocento Sans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4" roundtripDataSignature="AMtx7mg9jlyYvP4x+Y1NzssybFfgLKM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8331" orient="horz"/>
        <p:guide pos="2932"/>
      </p:guideLst>
    </p:cSldViewPr>
  </p:notes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42" Type="http://schemas.openxmlformats.org/officeDocument/2006/relationships/font" Target="fonts/QuattrocentoSans-italic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7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font" Target="fonts/QuattrocentoSans-regular.fntdata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5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44" Type="http://customschemas.google.com/relationships/presentationmetadata" Target="meta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QuattrocentoSans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46" Type="http://schemas.openxmlformats.org/officeDocument/2006/relationships/customXml" Target="../customXml/item2.xml"/><Relationship Id="rId20" Type="http://schemas.openxmlformats.org/officeDocument/2006/relationships/slide" Target="slides/slide15.xml"/><Relationship Id="rId41" Type="http://schemas.openxmlformats.org/officeDocument/2006/relationships/font" Target="fonts/Quattrocento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6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0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7" name="Google Shape;317;p31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25" name="Google Shape;325;p32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3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4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b="0" i="0" lang="hr-H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 txBox="1"/>
          <p:nvPr>
            <p:ph idx="12" type="sldNum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anchorCtr="0" anchor="b" bIns="80450" lIns="160925" spcFirstLastPara="1" rIns="160925" wrap="square" tIns="804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anchorCtr="0" anchor="t" bIns="80450" lIns="160925" spcFirstLastPara="1" rIns="160925" wrap="square" tIns="80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-4160838" y="1984375"/>
            <a:ext cx="17630776" cy="991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6"/>
          <p:cNvSpPr txBox="1"/>
          <p:nvPr>
            <p:ph idx="1" type="body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2E82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" name="Google Shape;21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2E82A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" name="Google Shape;23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" type="body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38" name="Google Shape;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ilagođeni izgled">
  <p:cSld name="Prilagođeni izgled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3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4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5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5"/>
          <p:cNvSpPr txBox="1"/>
          <p:nvPr>
            <p:ph idx="1" type="body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b="0" i="0" sz="3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5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hr-HR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b="0" i="0" sz="10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ta prava" id="16" name="Google Shape;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23.jpg"/><Relationship Id="rId5" Type="http://schemas.openxmlformats.org/officeDocument/2006/relationships/image" Target="../media/image2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Relationship Id="rId5" Type="http://schemas.openxmlformats.org/officeDocument/2006/relationships/image" Target="../media/image47.jpg"/><Relationship Id="rId6" Type="http://schemas.openxmlformats.org/officeDocument/2006/relationships/image" Target="../media/image5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5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jpg"/><Relationship Id="rId4" Type="http://schemas.openxmlformats.org/officeDocument/2006/relationships/image" Target="../media/image50.jpg"/><Relationship Id="rId5" Type="http://schemas.openxmlformats.org/officeDocument/2006/relationships/image" Target="../media/image48.jpg"/><Relationship Id="rId6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jpg"/><Relationship Id="rId4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ordwall.net/hr/resource/965853/prolje%c4%87e" TargetMode="External"/><Relationship Id="rId4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learningapps.org/display?v=pidpwc70519" TargetMode="External"/><Relationship Id="rId4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bookwidgets.com/play/PM5HH8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skolanatrecem2@hrt.hr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jpg"/><Relationship Id="rId4" Type="http://schemas.openxmlformats.org/officeDocument/2006/relationships/image" Target="../media/image52.png"/><Relationship Id="rId5" Type="http://schemas.openxmlformats.org/officeDocument/2006/relationships/image" Target="../media/image40.jpg"/><Relationship Id="rId6" Type="http://schemas.openxmlformats.org/officeDocument/2006/relationships/image" Target="../media/image5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5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/>
          <p:nvPr/>
        </p:nvSpPr>
        <p:spPr>
          <a:xfrm>
            <a:off x="871684" y="2952304"/>
            <a:ext cx="2799164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proljetni drijemovac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9819574" y="1643074"/>
            <a:ext cx="1237005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jetrenka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580862" y="5200409"/>
            <a:ext cx="2140330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bijela šumarica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1192" y="792304"/>
            <a:ext cx="32481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192" y="3469339"/>
            <a:ext cx="32481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7861" y="792304"/>
            <a:ext cx="3421713" cy="480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>
            <a:off x="1224689" y="4713550"/>
            <a:ext cx="2276585" cy="985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vrbina grančica </a:t>
            </a:r>
            <a:endParaRPr/>
          </a:p>
          <a:p>
            <a:pPr indent="0" lvl="0" marL="0" marR="0" rtl="0" algn="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(cica-mace)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5260935" y="4854370"/>
            <a:ext cx="1203599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forzicija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9556345" y="4815525"/>
            <a:ext cx="2468154" cy="4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badem u cvatu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275" y="1113550"/>
            <a:ext cx="2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1196" y="1143909"/>
            <a:ext cx="2392027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13145" y="1143909"/>
            <a:ext cx="48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887718" y="528902"/>
            <a:ext cx="10515600" cy="939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Sezonsko voće</a:t>
            </a:r>
            <a:endParaRPr/>
          </a:p>
        </p:txBody>
      </p:sp>
      <p:sp>
        <p:nvSpPr>
          <p:cNvPr id="155" name="Google Shape;155;p12"/>
          <p:cNvSpPr/>
          <p:nvPr/>
        </p:nvSpPr>
        <p:spPr>
          <a:xfrm>
            <a:off x="5597932" y="5276361"/>
            <a:ext cx="1095172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jagode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6" name="Google Shape;15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5058" y="1512588"/>
            <a:ext cx="5373134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2382" y="1512588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/>
        </p:nvSpPr>
        <p:spPr>
          <a:xfrm>
            <a:off x="696038" y="766231"/>
            <a:ext cx="5759353" cy="716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Životinje u proljeće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393555" y="3184678"/>
            <a:ext cx="1326004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medvjed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706750" y="5487550"/>
            <a:ext cx="805798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žaba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0164107" y="5487549"/>
            <a:ext cx="553357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jež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0000665" y="3184678"/>
            <a:ext cx="877163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zmija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295" y="1483137"/>
            <a:ext cx="293711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6299" y="1483137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46299" y="3786009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5295" y="3786009"/>
            <a:ext cx="2937114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/>
          <p:nvPr/>
        </p:nvSpPr>
        <p:spPr>
          <a:xfrm>
            <a:off x="4421476" y="5208174"/>
            <a:ext cx="791370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roda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9271299" y="5208174"/>
            <a:ext cx="1289135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lastavica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3872" y="858694"/>
            <a:ext cx="288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0434" y="2300493"/>
            <a:ext cx="4320000" cy="287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/>
          <p:nvPr/>
        </p:nvSpPr>
        <p:spPr>
          <a:xfrm>
            <a:off x="5087185" y="5208173"/>
            <a:ext cx="881973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pčela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10227538" y="5208172"/>
            <a:ext cx="859531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leptir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7069" y="1433015"/>
            <a:ext cx="48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50" y="1433025"/>
            <a:ext cx="4630256" cy="36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"/>
          <p:cNvSpPr txBox="1"/>
          <p:nvPr>
            <p:ph type="title"/>
          </p:nvPr>
        </p:nvSpPr>
        <p:spPr>
          <a:xfrm>
            <a:off x="792183" y="13750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Quattrocento Sans"/>
              <a:buNone/>
            </a:pPr>
            <a:r>
              <a:rPr lang="hr-HR" sz="3959"/>
              <a:t>Priroda nam osigurava sve što je potrebno da bismo bili zdravi. Priroda je jedna čudesna vila! </a:t>
            </a:r>
            <a:br>
              <a:rPr lang="hr-HR" sz="3959"/>
            </a:br>
            <a:endParaRPr sz="3959"/>
          </a:p>
        </p:txBody>
      </p:sp>
      <p:sp>
        <p:nvSpPr>
          <p:cNvPr id="192" name="Google Shape;192;p16"/>
          <p:cNvSpPr txBox="1"/>
          <p:nvPr>
            <p:ph idx="1" type="body"/>
          </p:nvPr>
        </p:nvSpPr>
        <p:spPr>
          <a:xfrm>
            <a:off x="3084394" y="4662654"/>
            <a:ext cx="8549233" cy="56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Naslikajte kako vi zamišljate čudesnu vilu proljeća!</a:t>
            </a: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80957" y="3078410"/>
            <a:ext cx="1578378" cy="275905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>
            <a:off x="2906973" y="2579451"/>
            <a:ext cx="2784145" cy="997917"/>
          </a:xfrm>
          <a:prstGeom prst="wedgeRoundRectCallout">
            <a:avLst>
              <a:gd fmla="val -65360" name="adj1"/>
              <a:gd fmla="val 49052" name="adj2"/>
              <a:gd fmla="val 16667" name="adj3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Imam zadatak za vas: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696038" y="623358"/>
            <a:ext cx="5759353" cy="77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 ljudi u proljeće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9520085" y="3202384"/>
            <a:ext cx="1016625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oranje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9403742" y="5362385"/>
            <a:ext cx="2685351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radovi u vinogradu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312631" y="5362385"/>
            <a:ext cx="1989647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sadnja cvijeća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696038" y="3202385"/>
            <a:ext cx="1222835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kopanje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04" name="Google Shape;20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281" y="1402712"/>
            <a:ext cx="3242026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841" y="3660844"/>
            <a:ext cx="32481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1716" y="1411521"/>
            <a:ext cx="3242026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3835" y="3660844"/>
            <a:ext cx="3229907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/>
          <p:nvPr/>
        </p:nvSpPr>
        <p:spPr>
          <a:xfrm>
            <a:off x="1556176" y="4943045"/>
            <a:ext cx="1757276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košnja trave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9442356" y="4953684"/>
            <a:ext cx="1640193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djeca u igri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4" name="Google Shape;2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0522" y="1241946"/>
            <a:ext cx="2392027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7834" y="1119116"/>
            <a:ext cx="5403378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/>
        </p:nvSpPr>
        <p:spPr>
          <a:xfrm>
            <a:off x="5295331" y="2623019"/>
            <a:ext cx="5377220" cy="1512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 što smo naučili o proljeću kroz </a:t>
            </a:r>
            <a:r>
              <a:rPr lang="hr-HR" sz="3200" u="sng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kviz znanja</a:t>
            </a:r>
            <a:endParaRPr sz="32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5720" y="679380"/>
            <a:ext cx="3432143" cy="514821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929921" y="947401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b="0" i="0" lang="hr-HR" sz="4290" u="none" cap="none" strike="noStrik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Radovi učenika: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3902757" y="4622500"/>
            <a:ext cx="2597985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Roza, Župa Dubrovačka</a:t>
            </a:r>
            <a:endParaRPr/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292" y="1743217"/>
            <a:ext cx="5886450" cy="25527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3478" y="1743217"/>
            <a:ext cx="3374480" cy="399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type="title"/>
          </p:nvPr>
        </p:nvSpPr>
        <p:spPr>
          <a:xfrm>
            <a:off x="887718" y="511558"/>
            <a:ext cx="10515600" cy="927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Pisanje sastavka: Proljetna priča</a:t>
            </a:r>
            <a:endParaRPr/>
          </a:p>
        </p:txBody>
      </p:sp>
      <p:pic>
        <p:nvPicPr>
          <p:cNvPr id="227" name="Google Shape;227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689" y="1456614"/>
            <a:ext cx="3388964" cy="428305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/>
          <p:nvPr/>
        </p:nvSpPr>
        <p:spPr>
          <a:xfrm>
            <a:off x="4276682" y="1456614"/>
            <a:ext cx="7288665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Promotri fotografiju i zamisli da si tamo...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Noto Sans Symbols"/>
              <a:buChar char="✔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vidiš? 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Noto Sans Symbols"/>
              <a:buChar char="✔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Što čuješ? 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Noto Sans Symbols"/>
              <a:buChar char="✔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Možda ti nešto miriši? 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Noto Sans Symbols"/>
              <a:buChar char="✔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Zamisli tko bi još možda došao na livadu?</a:t>
            </a:r>
            <a:endParaRPr/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Noto Sans Symbols"/>
              <a:buChar char="✔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Čuje li se cvrkut ptica? Šum vjetrića u krošnjama? Zujanje pčelica? Šuškanje lišća pod koracima? Odzvanja li dječji smijeh? .... </a:t>
            </a:r>
            <a:endParaRPr sz="28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Podsjetimo se…</a:t>
            </a:r>
            <a:endParaRPr/>
          </a:p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1053193" y="2195659"/>
            <a:ext cx="9537469" cy="2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hr-HR">
                <a:solidFill>
                  <a:srgbClr val="2E75B5"/>
                </a:solidFill>
              </a:rPr>
              <a:t>U sastavku pišemo rečenice.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hr-HR">
                <a:solidFill>
                  <a:srgbClr val="2E75B5"/>
                </a:solidFill>
              </a:rPr>
              <a:t>Početak rečenice pišemo velikim početnim slovom.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hr-HR">
                <a:solidFill>
                  <a:srgbClr val="2E75B5"/>
                </a:solidFill>
              </a:rPr>
              <a:t>Ne zaboravi rečenični znak: točku, upitnik, uskličnik. 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hr-HR">
                <a:solidFill>
                  <a:srgbClr val="2E75B5"/>
                </a:solidFill>
              </a:rPr>
              <a:t>Rečenice pišemo određenim redoslijedom.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>
            <p:ph type="title"/>
          </p:nvPr>
        </p:nvSpPr>
        <p:spPr>
          <a:xfrm>
            <a:off x="1078125" y="494714"/>
            <a:ext cx="10515600" cy="662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Quattrocento Sans"/>
              <a:buNone/>
            </a:pPr>
            <a:r>
              <a:rPr lang="hr-HR" sz="3959"/>
              <a:t>Od kojih se dijelova sastoji svaki sastavak?</a:t>
            </a:r>
            <a:endParaRPr/>
          </a:p>
        </p:txBody>
      </p:sp>
      <p:grpSp>
        <p:nvGrpSpPr>
          <p:cNvPr id="240" name="Google Shape;240;p22"/>
          <p:cNvGrpSpPr/>
          <p:nvPr/>
        </p:nvGrpSpPr>
        <p:grpSpPr>
          <a:xfrm>
            <a:off x="1962554" y="1306485"/>
            <a:ext cx="8473785" cy="4542444"/>
            <a:chOff x="0" y="53456"/>
            <a:chExt cx="8473785" cy="4542444"/>
          </a:xfrm>
        </p:grpSpPr>
        <p:sp>
          <p:nvSpPr>
            <p:cNvPr id="241" name="Google Shape;241;p22"/>
            <p:cNvSpPr/>
            <p:nvPr/>
          </p:nvSpPr>
          <p:spPr>
            <a:xfrm>
              <a:off x="0" y="53456"/>
              <a:ext cx="8473785" cy="1436219"/>
            </a:xfrm>
            <a:prstGeom prst="roundRect">
              <a:avLst>
                <a:gd fmla="val 10000" name="adj"/>
              </a:avLst>
            </a:prstGeom>
            <a:solidFill>
              <a:srgbClr val="1E4E7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2"/>
            <p:cNvSpPr txBox="1"/>
            <p:nvPr/>
          </p:nvSpPr>
          <p:spPr>
            <a:xfrm>
              <a:off x="1838378" y="53456"/>
              <a:ext cx="6635406" cy="143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hr-HR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POČETAK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Char char="•"/>
              </a:pPr>
              <a:r>
                <a:rPr b="0" i="0" lang="hr-HR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 njemu najavljujemo o čemu ćemo u priči pisati</a:t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143621" y="143621"/>
              <a:ext cx="1694757" cy="1148975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0" y="1579840"/>
              <a:ext cx="8473785" cy="1436219"/>
            </a:xfrm>
            <a:prstGeom prst="roundRect">
              <a:avLst>
                <a:gd fmla="val 10000" name="adj"/>
              </a:avLst>
            </a:prstGeom>
            <a:solidFill>
              <a:srgbClr val="9CC2E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2"/>
            <p:cNvSpPr txBox="1"/>
            <p:nvPr/>
          </p:nvSpPr>
          <p:spPr>
            <a:xfrm>
              <a:off x="1838378" y="1579840"/>
              <a:ext cx="6635406" cy="143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3100"/>
                <a:buFont typeface="Calibri"/>
                <a:buNone/>
              </a:pPr>
              <a:r>
                <a:rPr lang="hr-HR" sz="31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SREDIŠNJI DIO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rgbClr val="1F3864"/>
                </a:buClr>
                <a:buSzPts val="2400"/>
                <a:buFont typeface="Calibri"/>
                <a:buChar char="•"/>
              </a:pPr>
              <a:r>
                <a:rPr b="0" i="0" lang="hr-HR" sz="24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opisujemo što se dogodilo</a:t>
              </a: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143621" y="1723462"/>
              <a:ext cx="1694757" cy="1148975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0" y="3159681"/>
              <a:ext cx="8473785" cy="1436219"/>
            </a:xfrm>
            <a:prstGeom prst="roundRect">
              <a:avLst>
                <a:gd fmla="val 10000" name="adj"/>
              </a:avLst>
            </a:prstGeom>
            <a:solidFill>
              <a:srgbClr val="DDEAF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2"/>
            <p:cNvSpPr txBox="1"/>
            <p:nvPr/>
          </p:nvSpPr>
          <p:spPr>
            <a:xfrm>
              <a:off x="1838378" y="3159681"/>
              <a:ext cx="6635406" cy="143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8100" lIns="118100" spcFirstLastPara="1" rIns="118100" wrap="square" tIns="118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3100"/>
                <a:buFont typeface="Calibri"/>
                <a:buNone/>
              </a:pPr>
              <a:r>
                <a:rPr lang="hr-HR" sz="31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ZAVRŠNI DIO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rgbClr val="1F3864"/>
                </a:buClr>
                <a:buSzPts val="2400"/>
                <a:buFont typeface="Calibri"/>
                <a:buChar char="•"/>
              </a:pPr>
              <a:r>
                <a:rPr b="0" i="0" lang="hr-HR" sz="24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završavamo priču, pišemo završnu misao</a:t>
              </a:r>
              <a:endParaRPr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143621" y="3303303"/>
              <a:ext cx="1694757" cy="1148975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Proljetna priča</a:t>
            </a:r>
            <a:endParaRPr/>
          </a:p>
        </p:txBody>
      </p:sp>
      <p:sp>
        <p:nvSpPr>
          <p:cNvPr id="255" name="Google Shape;255;p23"/>
          <p:cNvSpPr txBox="1"/>
          <p:nvPr>
            <p:ph idx="1" type="body"/>
          </p:nvPr>
        </p:nvSpPr>
        <p:spPr>
          <a:xfrm>
            <a:off x="887718" y="2004589"/>
            <a:ext cx="7367335" cy="37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i="1" lang="hr-HR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Tata i ja smo šetali šumom u tišini. </a:t>
            </a:r>
            <a:endParaRPr i="1">
              <a:solidFill>
                <a:srgbClr val="2E75B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i="1" lang="hr-HR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Uživala sam u mirisu šume. Promatrala sam cvijeće uz puteljak. </a:t>
            </a:r>
            <a:endParaRPr i="1">
              <a:solidFill>
                <a:srgbClr val="2E75B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i="1" lang="hr-HR">
                <a:solidFill>
                  <a:srgbClr val="2E75B5"/>
                </a:solidFill>
              </a:rPr>
              <a:t>Začula sam zujanje. Ugledala sam pčelicu. Pozdravile smo se.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i="1">
              <a:solidFill>
                <a:srgbClr val="2E75B5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i="1" lang="hr-HR">
                <a:solidFill>
                  <a:srgbClr val="2E75B5"/>
                </a:solidFill>
              </a:rPr>
              <a:t>(nastavi priču)</a:t>
            </a:r>
            <a:endParaRPr/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53" y="1191683"/>
            <a:ext cx="3498809" cy="442187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2702871" y="1040883"/>
            <a:ext cx="34386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Tonovi boje</a:t>
            </a:r>
            <a:endParaRPr/>
          </a:p>
        </p:txBody>
      </p:sp>
      <p:pic>
        <p:nvPicPr>
          <p:cNvPr id="262" name="Google Shape;262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2325" y="753195"/>
            <a:ext cx="2915448" cy="51830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1447276" y="690395"/>
            <a:ext cx="341132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Tonovi boje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1706585" y="4694830"/>
            <a:ext cx="4230192" cy="955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i="1"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Pierre Auguste Renoir: Umbrellas</a:t>
            </a:r>
            <a:endParaRPr i="1" sz="3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69" name="Google Shape;269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3256" y="793616"/>
            <a:ext cx="3418552" cy="485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/>
          <p:nvPr>
            <p:ph idx="1" type="body"/>
          </p:nvPr>
        </p:nvSpPr>
        <p:spPr>
          <a:xfrm>
            <a:off x="887718" y="4689947"/>
            <a:ext cx="10541193" cy="72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Poigrajmo se bojama. Poredajmo tonove boja u </a:t>
            </a:r>
            <a:r>
              <a:rPr lang="hr-HR" u="sng">
                <a:solidFill>
                  <a:srgbClr val="2E75B5"/>
                </a:solidFill>
                <a:hlinkClick r:id="rId3"/>
              </a:rPr>
              <a:t>digitalnoj igri.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275" name="Google Shape;275;p26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b="0" i="0" lang="hr-HR" sz="4400" u="none" cap="none" strike="noStrik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Proljetnice (tempera)</a:t>
            </a:r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5928" y="1854465"/>
            <a:ext cx="3738617" cy="2500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/>
          <p:nvPr/>
        </p:nvSpPr>
        <p:spPr>
          <a:xfrm>
            <a:off x="680035" y="1300746"/>
            <a:ext cx="32778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 txBox="1"/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Množenje i dijeljenje brojevima 2, 3 i 5</a:t>
            </a:r>
            <a:endParaRPr/>
          </a:p>
        </p:txBody>
      </p:sp>
      <p:sp>
        <p:nvSpPr>
          <p:cNvPr id="283" name="Google Shape;283;p27"/>
          <p:cNvSpPr txBox="1"/>
          <p:nvPr>
            <p:ph idx="1" type="body"/>
          </p:nvPr>
        </p:nvSpPr>
        <p:spPr>
          <a:xfrm>
            <a:off x="2301380" y="2057236"/>
            <a:ext cx="4010126" cy="670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Broj 6 uvećaj 5 puta.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 txBox="1"/>
          <p:nvPr/>
        </p:nvSpPr>
        <p:spPr>
          <a:xfrm>
            <a:off x="2301380" y="2837860"/>
            <a:ext cx="4444580" cy="670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Broj 6 uvećaj za 5.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2301380" y="3589655"/>
            <a:ext cx="3869099" cy="670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Broj 15 umanji za 3.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2301380" y="4345086"/>
            <a:ext cx="4508269" cy="670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Broj 15 umanji 3 puta.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t/>
            </a: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3389205" y="1988535"/>
            <a:ext cx="1166309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850355" y="2001099"/>
            <a:ext cx="977239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3389205" y="2744943"/>
            <a:ext cx="1619523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3496681" y="3502449"/>
            <a:ext cx="1716764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3496681" y="4290465"/>
            <a:ext cx="1239092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292" name="Google Shape;292;p27"/>
          <p:cNvSpPr/>
          <p:nvPr/>
        </p:nvSpPr>
        <p:spPr>
          <a:xfrm>
            <a:off x="5008728" y="4290465"/>
            <a:ext cx="1037230" cy="64734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/>
        </p:nvSpPr>
        <p:spPr>
          <a:xfrm>
            <a:off x="2235115" y="2750365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000" u="sng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Matematičke priče</a:t>
            </a:r>
            <a:endParaRPr sz="5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 što znamo</a:t>
            </a:r>
            <a:endParaRPr sz="45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A close up of a logo&#10;&#10;Description generated with very high confidence" id="299" name="Google Shape;29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/>
          <p:nvPr/>
        </p:nvSpPr>
        <p:spPr>
          <a:xfrm>
            <a:off x="8166243" y="2695253"/>
            <a:ext cx="129625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Bravo!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crtež&#10;&#10;Opis je automatski generiran" id="305" name="Google Shape;3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3940" y="2001536"/>
            <a:ext cx="5288360" cy="351026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>
            <p:ph idx="1" type="body"/>
          </p:nvPr>
        </p:nvSpPr>
        <p:spPr>
          <a:xfrm>
            <a:off x="887718" y="2042282"/>
            <a:ext cx="5830582" cy="2925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2E75B5"/>
                </a:solidFill>
              </a:rPr>
              <a:t>Naslikaj proljetnu vilu i proljetnu livadu tonovima boja</a:t>
            </a:r>
            <a:endParaRPr>
              <a:solidFill>
                <a:srgbClr val="2E75B5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2E75B5"/>
                </a:solidFill>
              </a:rPr>
              <a:t>Promotri prirodu oko sebe i provjeri jesu li stigle ptice selice.</a:t>
            </a:r>
            <a:endParaRPr>
              <a:solidFill>
                <a:srgbClr val="2E75B5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2E75B5"/>
                </a:solidFill>
              </a:rPr>
              <a:t>Dovrši rečenice i opiši cvjetnu proljetnu livadu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307" name="Google Shape;307;p29"/>
          <p:cNvSpPr txBox="1"/>
          <p:nvPr>
            <p:ph type="title"/>
          </p:nvPr>
        </p:nvSpPr>
        <p:spPr>
          <a:xfrm>
            <a:off x="814981" y="876326"/>
            <a:ext cx="4567510" cy="707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/>
        </p:nvSpPr>
        <p:spPr>
          <a:xfrm>
            <a:off x="2437820" y="5316287"/>
            <a:ext cx="1774298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Karlo, Zagreb</a:t>
            </a:r>
            <a:endParaRPr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118" y="887105"/>
            <a:ext cx="3240000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8221" y="887105"/>
            <a:ext cx="4078975" cy="439357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6687403" y="5316287"/>
            <a:ext cx="3969793" cy="419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Veselo društvo iz Hrvatskog zagorja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soba&#10;&#10;Opis je automatski generiran" id="312" name="Google Shape;312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63" y="2067392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0"/>
          <p:cNvSpPr txBox="1"/>
          <p:nvPr>
            <p:ph type="title"/>
          </p:nvPr>
        </p:nvSpPr>
        <p:spPr>
          <a:xfrm>
            <a:off x="887718" y="528903"/>
            <a:ext cx="4775327" cy="801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</a:t>
            </a:r>
            <a:endParaRPr/>
          </a:p>
        </p:txBody>
      </p:sp>
      <p:sp>
        <p:nvSpPr>
          <p:cNvPr id="314" name="Google Shape;314;p30"/>
          <p:cNvSpPr txBox="1"/>
          <p:nvPr>
            <p:ph idx="2" type="body"/>
          </p:nvPr>
        </p:nvSpPr>
        <p:spPr>
          <a:xfrm>
            <a:off x="4776716" y="1228299"/>
            <a:ext cx="6910993" cy="4708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Kreni u istraživanje prozora, balkona ili terase u svom domu. </a:t>
            </a:r>
            <a:endParaRPr>
              <a:solidFill>
                <a:srgbClr val="2E75B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Kakvo sve cvijeće ima tvoja obitelj? </a:t>
            </a:r>
            <a:endParaRPr>
              <a:solidFill>
                <a:srgbClr val="2E75B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Odaberi jednu lončanicu o kojoj ćeš brinuti i koju ćeš promatrati jedno vrijeme..... </a:t>
            </a:r>
            <a:endParaRPr>
              <a:solidFill>
                <a:srgbClr val="2E75B5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Doznaj koji joj je naziv, kako se njeguje....što joj sve treba kako bi tebi i tvojim ukućanima bilo lijepo u vašem domu. </a:t>
            </a:r>
            <a:endParaRPr>
              <a:solidFill>
                <a:srgbClr val="2E75B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1"/>
          <p:cNvSpPr txBox="1"/>
          <p:nvPr>
            <p:ph idx="1" type="body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indent="-38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320" name="Google Shape;32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2"/>
          <p:cNvSpPr txBox="1"/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3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4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41" name="Google Shape;34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34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3" name="Google Shape;343;p34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t/>
            </a:r>
            <a:endParaRPr b="1" i="0" sz="4400" u="none" cap="none" strike="noStrik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4" name="Google Shape;34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crtež&#10;&#10;Opis je automatski generiran" id="345" name="Google Shape;34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crtež&#10;&#10;Opis je automatski generiran" id="346" name="Google Shape;34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4347" y="723260"/>
            <a:ext cx="6604877" cy="49179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 txBox="1"/>
          <p:nvPr/>
        </p:nvSpPr>
        <p:spPr>
          <a:xfrm>
            <a:off x="7879308" y="4729434"/>
            <a:ext cx="4312692" cy="920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Roko pažljivo prati Školu na 3.,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b="0" i="1" lang="hr-HR" sz="1754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njegove ribice idu u školu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066" y="1995630"/>
            <a:ext cx="7189873" cy="25763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766" y="1175306"/>
            <a:ext cx="3436392" cy="45783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a na kojoj se prikazuje crtež&#10;&#10;Opis je automatski generiran"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410" y="606402"/>
            <a:ext cx="7642358" cy="60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/>
          <p:nvPr/>
        </p:nvSpPr>
        <p:spPr>
          <a:xfrm>
            <a:off x="6645904" y="4203291"/>
            <a:ext cx="1092419" cy="973394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9647082" y="606402"/>
            <a:ext cx="3016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b="1" lang="hr-HR"/>
              <a:t>DOBRO JUTRO, DOBAR DAN</a:t>
            </a:r>
            <a:endParaRPr b="1"/>
          </a:p>
        </p:txBody>
      </p:sp>
      <p:sp>
        <p:nvSpPr>
          <p:cNvPr id="106" name="Google Shape;10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stvaramo i pišemo proljetnu priču</a:t>
            </a:r>
            <a:endParaRPr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slikamo tonovima boje</a:t>
            </a:r>
            <a:endParaRPr>
              <a:solidFill>
                <a:srgbClr val="1E4E79"/>
              </a:solidFill>
            </a:endParaRPr>
          </a:p>
        </p:txBody>
      </p:sp>
      <p:sp>
        <p:nvSpPr>
          <p:cNvPr id="107" name="Google Shape;10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Imenujemo biljke i životinje u proljeće </a:t>
            </a:r>
            <a:endParaRPr>
              <a:solidFill>
                <a:srgbClr val="1E4E7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Opisujemo rad ljudi u proljeće</a:t>
            </a:r>
            <a:endParaRPr>
              <a:solidFill>
                <a:srgbClr val="1E4E7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Množimo i dijelimo brojevima 2,3 I 5</a:t>
            </a:r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/>
        </p:nvSpPr>
        <p:spPr>
          <a:xfrm>
            <a:off x="1514901" y="1002713"/>
            <a:ext cx="8898342" cy="716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Biljke, životinje i rad ljudi u proljeće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t/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t/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57" y="1719618"/>
            <a:ext cx="5584508" cy="424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flower&#10;&#10;Description generated with very high confidence"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8906" y="552663"/>
            <a:ext cx="324326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"/>
          <p:cNvSpPr txBox="1"/>
          <p:nvPr/>
        </p:nvSpPr>
        <p:spPr>
          <a:xfrm>
            <a:off x="696038" y="852588"/>
            <a:ext cx="3957849" cy="716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Biljke u proljeće</a:t>
            </a:r>
            <a:endParaRPr sz="4400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7028348" y="2712663"/>
            <a:ext cx="1242584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visibaba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983552" y="5426621"/>
            <a:ext cx="982961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šafran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7031490" y="5467560"/>
            <a:ext cx="1239442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ljubičica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10908341" y="4267557"/>
            <a:ext cx="946093" cy="458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jaglac</a:t>
            </a: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1025" y="3301892"/>
            <a:ext cx="322990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06314" y="2091122"/>
            <a:ext cx="324812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9410" y="1826621"/>
            <a:ext cx="240000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0" ma:contentTypeDescription="Create a new document." ma:contentTypeScope="" ma:versionID="dd7b6822a2f6e840edabc59c4e8c74a0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d17d69f48f6d8d3884390931344a5b60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5470EF-6C6F-41B3-B490-4544C30BB624}"/>
</file>

<file path=customXml/itemProps2.xml><?xml version="1.0" encoding="utf-8"?>
<ds:datastoreItem xmlns:ds="http://schemas.openxmlformats.org/officeDocument/2006/customXml" ds:itemID="{E55A4AB0-532F-4A49-8B2A-4DCDC140A033}"/>
</file>

<file path=customXml/itemProps3.xml><?xml version="1.0" encoding="utf-8"?>
<ds:datastoreItem xmlns:ds="http://schemas.openxmlformats.org/officeDocument/2006/customXml" ds:itemID="{D995E7E6-FB37-44FF-A348-CF9DD88492A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