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9309100" cy="7053263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hgHYxe/zeJRflEAGFnW6RwdlYs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78E1FF-9FA6-4EB0-B2F7-25026D86E0AB}">
  <a:tblStyle styleId="{2678E1FF-9FA6-4EB0-B2F7-25026D86E0A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 b="off" i="off"/>
      <a:tcStyle>
        <a:tcBdr/>
        <a:fill>
          <a:solidFill>
            <a:srgbClr val="D4E2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4E2CE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BF1E8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/>
        <a:fill>
          <a:solidFill>
            <a:srgbClr val="EBF1E8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6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customschemas.google.com/relationships/presentationmetadata" Target="metadata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334" name="Google Shape;334;p27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28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29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lang="hr-H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9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1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8" name="Google Shape;3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3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0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XM7ZBL?teacher_id=663265185733017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975222/nepoznate-rije%c4%8d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95723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887718" y="528903"/>
            <a:ext cx="10515600" cy="68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59"/>
              <a:buFont typeface="Quattrocento Sans"/>
              <a:buNone/>
            </a:pPr>
            <a:r>
              <a:rPr lang="hr-HR" sz="3959"/>
              <a:t>Zadatak:</a:t>
            </a:r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887718" y="1228921"/>
            <a:ext cx="10541193" cy="61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Koji broj trebaš pomnožiti brojem 5 da bi dobio broj 45? 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137" name="Google Shape;137;p10"/>
          <p:cNvSpPr txBox="1"/>
          <p:nvPr/>
        </p:nvSpPr>
        <p:spPr>
          <a:xfrm>
            <a:off x="1321093" y="1875352"/>
            <a:ext cx="489913" cy="646331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 txBox="1"/>
          <p:nvPr/>
        </p:nvSpPr>
        <p:spPr>
          <a:xfrm>
            <a:off x="2582804" y="1875352"/>
            <a:ext cx="4283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2159564" y="1875352"/>
            <a:ext cx="285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3193283" y="1878437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3798954" y="1878437"/>
            <a:ext cx="681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 txBox="1"/>
          <p:nvPr/>
        </p:nvSpPr>
        <p:spPr>
          <a:xfrm>
            <a:off x="1307366" y="3640389"/>
            <a:ext cx="489913" cy="646331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0"/>
          <p:cNvSpPr txBox="1"/>
          <p:nvPr/>
        </p:nvSpPr>
        <p:spPr>
          <a:xfrm>
            <a:off x="6493563" y="4711474"/>
            <a:ext cx="11480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jer 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1307366" y="2743272"/>
            <a:ext cx="489913" cy="646331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0"/>
          <p:cNvSpPr txBox="1"/>
          <p:nvPr/>
        </p:nvSpPr>
        <p:spPr>
          <a:xfrm>
            <a:off x="2599590" y="2743271"/>
            <a:ext cx="681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0"/>
          <p:cNvSpPr txBox="1"/>
          <p:nvPr/>
        </p:nvSpPr>
        <p:spPr>
          <a:xfrm>
            <a:off x="2145837" y="2743272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0"/>
          <p:cNvSpPr txBox="1"/>
          <p:nvPr/>
        </p:nvSpPr>
        <p:spPr>
          <a:xfrm>
            <a:off x="3223631" y="2746356"/>
            <a:ext cx="285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3580923" y="2747899"/>
            <a:ext cx="4360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0"/>
          <p:cNvSpPr txBox="1"/>
          <p:nvPr/>
        </p:nvSpPr>
        <p:spPr>
          <a:xfrm>
            <a:off x="2599590" y="3637304"/>
            <a:ext cx="4283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2176350" y="3637304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6632268" y="3094130"/>
            <a:ext cx="489913" cy="646331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0"/>
          <p:cNvSpPr txBox="1"/>
          <p:nvPr/>
        </p:nvSpPr>
        <p:spPr>
          <a:xfrm>
            <a:off x="9110129" y="3097215"/>
            <a:ext cx="681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7924492" y="3091045"/>
            <a:ext cx="4283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7501252" y="3091045"/>
            <a:ext cx="285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8534971" y="3094130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3632827" y="4711474"/>
            <a:ext cx="489913" cy="646331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5440872" y="4702218"/>
            <a:ext cx="68159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4623956" y="4705304"/>
            <a:ext cx="4283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4242037" y="4714559"/>
            <a:ext cx="285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5068308" y="4714559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8174151" y="4711474"/>
            <a:ext cx="7028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0204821" y="4711474"/>
            <a:ext cx="428322" cy="646331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9162639" y="4702218"/>
            <a:ext cx="4283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8840115" y="4699133"/>
            <a:ext cx="2856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9659753" y="4711474"/>
            <a:ext cx="4924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body" idx="1"/>
          </p:nvPr>
        </p:nvSpPr>
        <p:spPr>
          <a:xfrm>
            <a:off x="628412" y="773041"/>
            <a:ext cx="8679361" cy="254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Tin i Tonka slagali su fotografije proljetnica na pano.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Odabrali su 10 najljepših fotografija.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U svakom redu nalaze se 2 fotografije.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Otkrij koliko je redova popunjeno.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 i="1">
                <a:solidFill>
                  <a:srgbClr val="2E75B5"/>
                </a:solidFill>
              </a:rPr>
              <a:t>Zadatak riješi slikovno i računski. </a:t>
            </a:r>
            <a:endParaRPr/>
          </a:p>
          <a:p>
            <a:pPr marL="228600" lvl="0" indent="-38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2E75B5"/>
              </a:solidFill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3123522" y="3918348"/>
            <a:ext cx="9332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1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jer je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 txBox="1"/>
          <p:nvPr/>
        </p:nvSpPr>
        <p:spPr>
          <a:xfrm>
            <a:off x="970726" y="3822801"/>
            <a:ext cx="489913" cy="523220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3" name="Google Shape;173;p11"/>
          <p:cNvSpPr txBox="1"/>
          <p:nvPr/>
        </p:nvSpPr>
        <p:spPr>
          <a:xfrm>
            <a:off x="2393640" y="3939544"/>
            <a:ext cx="6436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 txBox="1"/>
          <p:nvPr/>
        </p:nvSpPr>
        <p:spPr>
          <a:xfrm>
            <a:off x="1693078" y="3918348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1448492" y="3847475"/>
            <a:ext cx="263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1"/>
          <p:cNvSpPr txBox="1"/>
          <p:nvPr/>
        </p:nvSpPr>
        <p:spPr>
          <a:xfrm>
            <a:off x="2039564" y="3867794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4037650" y="3959212"/>
            <a:ext cx="6162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5456072" y="3968009"/>
            <a:ext cx="373820" cy="523220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4728588" y="3942567"/>
            <a:ext cx="3738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4454021" y="3909551"/>
            <a:ext cx="2632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5113761" y="390955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2" name="Google Shape;182;p11"/>
          <p:cNvGraphicFramePr/>
          <p:nvPr/>
        </p:nvGraphicFramePr>
        <p:xfrm>
          <a:off x="8766509" y="146785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{2678E1FF-9FA6-4EB0-B2F7-25026D86E0AB}</a:tableStyleId>
              </a:tblPr>
              <a:tblGrid>
                <a:gridCol w="12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8317" y="1485851"/>
            <a:ext cx="102280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6313" y="1485851"/>
            <a:ext cx="912000" cy="68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5" name="Google Shape;185;p11"/>
          <p:cNvGraphicFramePr/>
          <p:nvPr/>
        </p:nvGraphicFramePr>
        <p:xfrm>
          <a:off x="8766509" y="22571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{2678E1FF-9FA6-4EB0-B2F7-25026D86E0AB}</a:tableStyleId>
              </a:tblPr>
              <a:tblGrid>
                <a:gridCol w="12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8317" y="2275195"/>
            <a:ext cx="102280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6313" y="2275195"/>
            <a:ext cx="912000" cy="68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8" name="Google Shape;188;p11"/>
          <p:cNvGraphicFramePr/>
          <p:nvPr/>
        </p:nvGraphicFramePr>
        <p:xfrm>
          <a:off x="8766047" y="304653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{2678E1FF-9FA6-4EB0-B2F7-25026D86E0AB}</a:tableStyleId>
              </a:tblPr>
              <a:tblGrid>
                <a:gridCol w="12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7855" y="3064539"/>
            <a:ext cx="102280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5851" y="3064539"/>
            <a:ext cx="912000" cy="68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1" name="Google Shape;191;p11"/>
          <p:cNvGraphicFramePr/>
          <p:nvPr/>
        </p:nvGraphicFramePr>
        <p:xfrm>
          <a:off x="8765123" y="383588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{2678E1FF-9FA6-4EB0-B2F7-25026D86E0AB}</a:tableStyleId>
              </a:tblPr>
              <a:tblGrid>
                <a:gridCol w="12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6931" y="3853883"/>
            <a:ext cx="102280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4927" y="3853883"/>
            <a:ext cx="912000" cy="68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4" name="Google Shape;194;p11"/>
          <p:cNvGraphicFramePr/>
          <p:nvPr/>
        </p:nvGraphicFramePr>
        <p:xfrm>
          <a:off x="8765123" y="46259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{2678E1FF-9FA6-4EB0-B2F7-25026D86E0AB}</a:tableStyleId>
              </a:tblPr>
              <a:tblGrid>
                <a:gridCol w="12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6931" y="4643984"/>
            <a:ext cx="1022804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4927" y="4643984"/>
            <a:ext cx="912000" cy="6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/>
          <p:nvPr/>
        </p:nvSpPr>
        <p:spPr>
          <a:xfrm>
            <a:off x="7901289" y="1827851"/>
            <a:ext cx="7581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7901289" y="2617195"/>
            <a:ext cx="777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7942623" y="4988237"/>
            <a:ext cx="7757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5.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7950363" y="4171161"/>
            <a:ext cx="791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4.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7931743" y="3422691"/>
            <a:ext cx="7725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664137" y="4711027"/>
            <a:ext cx="1663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2393640" y="4781007"/>
            <a:ext cx="43161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Popunili su 5 redova.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body" idx="1"/>
          </p:nvPr>
        </p:nvSpPr>
        <p:spPr>
          <a:xfrm>
            <a:off x="527500" y="692727"/>
            <a:ext cx="10541193" cy="278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90"/>
              <a:buNone/>
            </a:pPr>
            <a:r>
              <a:rPr lang="hr-HR" sz="2590">
                <a:solidFill>
                  <a:srgbClr val="2E75B5"/>
                </a:solidFill>
              </a:rPr>
              <a:t>Tonka je kupila Ani, Nini i Luki svakom jednu čokoladu . 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r>
              <a:rPr lang="hr-HR" sz="2590">
                <a:solidFill>
                  <a:srgbClr val="2E75B5"/>
                </a:solidFill>
              </a:rPr>
              <a:t>Čokolade je platila 30 kuna. 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r>
              <a:rPr lang="hr-HR" sz="2590">
                <a:solidFill>
                  <a:srgbClr val="2E75B5"/>
                </a:solidFill>
              </a:rPr>
              <a:t>Koliko kuna košta jedna čokolada ako svaka čokolada stoji jednako mnogo?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r>
              <a:rPr lang="hr-HR" sz="2590" i="1">
                <a:solidFill>
                  <a:srgbClr val="2E75B5"/>
                </a:solidFill>
              </a:rPr>
              <a:t>Zadatak riješi množenjem i dijeljenjem!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r>
              <a:rPr lang="hr-HR" sz="2590" i="1">
                <a:solidFill>
                  <a:srgbClr val="2E75B5"/>
                </a:solidFill>
              </a:rPr>
              <a:t>Objasni vezu između te dvije računske radnje. 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590"/>
              <a:buNone/>
            </a:pPr>
            <a:endParaRPr sz="2590"/>
          </a:p>
        </p:txBody>
      </p:sp>
      <p:sp>
        <p:nvSpPr>
          <p:cNvPr id="209" name="Google Shape;209;p12"/>
          <p:cNvSpPr txBox="1"/>
          <p:nvPr/>
        </p:nvSpPr>
        <p:spPr>
          <a:xfrm>
            <a:off x="1208939" y="3481330"/>
            <a:ext cx="29658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dijeljenjem: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6847739" y="3481330"/>
            <a:ext cx="31261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množenjem: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 txBox="1"/>
          <p:nvPr/>
        </p:nvSpPr>
        <p:spPr>
          <a:xfrm>
            <a:off x="1357714" y="4198856"/>
            <a:ext cx="7028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2"/>
          <p:cNvSpPr txBox="1"/>
          <p:nvPr/>
        </p:nvSpPr>
        <p:spPr>
          <a:xfrm>
            <a:off x="3388383" y="4198856"/>
            <a:ext cx="1100489" cy="584775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2346202" y="4189600"/>
            <a:ext cx="4010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2023678" y="4186515"/>
            <a:ext cx="2744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2843316" y="4198856"/>
            <a:ext cx="4587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7096682" y="4186514"/>
            <a:ext cx="676633" cy="584775"/>
          </a:xfrm>
          <a:prstGeom prst="rect">
            <a:avLst/>
          </a:prstGeom>
          <a:noFill/>
          <a:ln w="952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9138021" y="4211197"/>
            <a:ext cx="83589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8095839" y="4201941"/>
            <a:ext cx="4010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7773315" y="4198856"/>
            <a:ext cx="27443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8592953" y="4211197"/>
            <a:ext cx="4587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1179655" y="5088773"/>
            <a:ext cx="16636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2843316" y="5088773"/>
            <a:ext cx="47949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Jedna čokolada košta 10 kuna.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/>
          <p:nvPr/>
        </p:nvSpPr>
        <p:spPr>
          <a:xfrm>
            <a:off x="2235115" y="2750365"/>
            <a:ext cx="52425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hr-HR" sz="5000" b="0" i="0" u="sng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Memori kartice</a:t>
            </a:r>
            <a:endParaRPr sz="5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hr-HR" sz="45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Ponovimo što znamo</a:t>
            </a:r>
            <a:endParaRPr sz="45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9" name="Google Shape;229;p13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/>
        </p:nvSpPr>
        <p:spPr>
          <a:xfrm>
            <a:off x="8138534" y="2639835"/>
            <a:ext cx="129625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r-HR" sz="1600" b="0" i="1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Volim matematiku</a:t>
            </a:r>
            <a:r>
              <a:rPr lang="hr-HR" sz="2800" b="0" i="1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!</a:t>
            </a:r>
            <a:endParaRPr sz="2800" b="0" i="1" u="none" strike="noStrike" cap="none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631407" y="1738710"/>
            <a:ext cx="5292438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Kad ožujak najavi proljeće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zaživkaju vrapci od radosti i sreće: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– Ustanite brzo cvjetići iz trave,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visibabe smjelo podignite glave,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jaglaci s brijega raširite kapute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pčelicama vrijednim otvorite skute,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potecite potoci, neka trava raste,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hr-HR" sz="2600">
                <a:solidFill>
                  <a:srgbClr val="2E75B5"/>
                </a:solidFill>
              </a:rPr>
              <a:t>zašumite vjetri, dozivajte laste! </a:t>
            </a: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600">
              <a:solidFill>
                <a:srgbClr val="2E75B5"/>
              </a:solidFill>
            </a:endParaRPr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/>
          </p:nvPr>
        </p:nvSpPr>
        <p:spPr>
          <a:xfrm>
            <a:off x="887718" y="528903"/>
            <a:ext cx="10515600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959"/>
              <a:buFont typeface="Quattrocento Sans"/>
              <a:buNone/>
            </a:pPr>
            <a:r>
              <a:rPr lang="hr-HR" sz="3959"/>
              <a:t>Kad ožujak najavi proljeće</a:t>
            </a: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6819900" y="1184110"/>
            <a:ext cx="2730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Nevenka Videk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6256355" y="2457917"/>
            <a:ext cx="5703519" cy="315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r>
              <a:rPr lang="hr-HR" sz="2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Neka dolete hitro s dalekih strana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r>
              <a:rPr lang="hr-HR" sz="2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veselom pjesmom zacvrkuću s grana.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r>
              <a:rPr lang="hr-HR" sz="2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Sve ptice i cvijeće pohrlite na slavlje,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r>
              <a:rPr lang="hr-HR" sz="2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proljeću toplom poželimo zdravlje,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r>
              <a:rPr lang="hr-HR" sz="2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da buja, raste i mirisno cvjeta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r>
              <a:rPr lang="hr-HR" sz="26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 bezbrižno proljetuje do dolaska ljeta!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marR="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600"/>
              <a:buFont typeface="Noto Sans Symbols"/>
              <a:buNone/>
            </a:pPr>
            <a:endParaRPr sz="26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1771091" y="3104817"/>
            <a:ext cx="52425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hr-HR" sz="5000" b="0" i="0" u="sng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Nepoznate riječi</a:t>
            </a:r>
            <a:endParaRPr sz="5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4" name="Google Shape;2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91784">
            <a:off x="7369744" y="1724089"/>
            <a:ext cx="3143043" cy="362323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5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hr-HR" sz="45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Razumijemo li sve riječi u pjesmi?</a:t>
            </a:r>
            <a:endParaRPr sz="45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Rečenični znakovi</a:t>
            </a:r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body" idx="1"/>
          </p:nvPr>
        </p:nvSpPr>
        <p:spPr>
          <a:xfrm>
            <a:off x="3072119" y="2105782"/>
            <a:ext cx="4585982" cy="6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UPITNIK – upitna rečenica</a:t>
            </a:r>
            <a:endParaRPr/>
          </a:p>
        </p:txBody>
      </p:sp>
      <p:sp>
        <p:nvSpPr>
          <p:cNvPr id="252" name="Google Shape;252;p16"/>
          <p:cNvSpPr txBox="1"/>
          <p:nvPr/>
        </p:nvSpPr>
        <p:spPr>
          <a:xfrm>
            <a:off x="3072118" y="3149620"/>
            <a:ext cx="5411481" cy="6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USKLIČNIK – usklična rečenica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6"/>
          <p:cNvSpPr txBox="1"/>
          <p:nvPr/>
        </p:nvSpPr>
        <p:spPr>
          <a:xfrm>
            <a:off x="3072118" y="4193458"/>
            <a:ext cx="6046481" cy="6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TOČKA – izjavna rečenica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6"/>
          <p:cNvSpPr/>
          <p:nvPr/>
        </p:nvSpPr>
        <p:spPr>
          <a:xfrm rot="772008">
            <a:off x="10163803" y="613024"/>
            <a:ext cx="100540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r-HR" sz="13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/>
          <p:nvPr/>
        </p:nvSpPr>
        <p:spPr>
          <a:xfrm rot="-822339">
            <a:off x="11111783" y="587596"/>
            <a:ext cx="761748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r-HR" sz="13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3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6"/>
          <p:cNvSpPr/>
          <p:nvPr/>
        </p:nvSpPr>
        <p:spPr>
          <a:xfrm>
            <a:off x="10745766" y="1191683"/>
            <a:ext cx="657552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r-HR" sz="13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/>
          <p:nvPr/>
        </p:nvSpPr>
        <p:spPr>
          <a:xfrm>
            <a:off x="2557199" y="3257117"/>
            <a:ext cx="6046481" cy="62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</a:pPr>
            <a:r>
              <a:rPr lang="hr-HR" sz="32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Kviz znanja: </a:t>
            </a:r>
            <a:r>
              <a:rPr lang="hr-HR" sz="32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red riječi u rečenici</a:t>
            </a:r>
            <a:endParaRPr sz="32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2" name="Google Shape;262;p17"/>
          <p:cNvSpPr/>
          <p:nvPr/>
        </p:nvSpPr>
        <p:spPr>
          <a:xfrm rot="772008">
            <a:off x="9779040" y="1269362"/>
            <a:ext cx="100540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r-HR" sz="13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7"/>
          <p:cNvSpPr/>
          <p:nvPr/>
        </p:nvSpPr>
        <p:spPr>
          <a:xfrm rot="-822339">
            <a:off x="10647759" y="2170736"/>
            <a:ext cx="761748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r-HR" sz="13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3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10281742" y="2774823"/>
            <a:ext cx="657552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hr-HR" sz="13800" b="1" i="0" u="none" strike="noStrike" cap="none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800" b="1" i="0" u="none" strike="noStrike" cap="none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</a:t>
            </a:r>
            <a:endParaRPr/>
          </a:p>
        </p:txBody>
      </p:sp>
      <p:pic>
        <p:nvPicPr>
          <p:cNvPr id="270" name="Google Shape;2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718" y="1600199"/>
            <a:ext cx="4826599" cy="38452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71" name="Google Shape;271;p18"/>
          <p:cNvSpPr txBox="1"/>
          <p:nvPr/>
        </p:nvSpPr>
        <p:spPr>
          <a:xfrm>
            <a:off x="4915764" y="5579735"/>
            <a:ext cx="899871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Nikola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737902"/>
            <a:ext cx="5691928" cy="3382195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000" algn="tl" rotWithShape="0">
              <a:srgbClr val="000000">
                <a:alpha val="40392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6283" y="1808755"/>
            <a:ext cx="4876800" cy="3486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78" name="Google Shape;278;p19"/>
          <p:cNvSpPr txBox="1"/>
          <p:nvPr/>
        </p:nvSpPr>
        <p:spPr>
          <a:xfrm>
            <a:off x="5351842" y="5525144"/>
            <a:ext cx="2731241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Tonka, 2.b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9" name="Google Shape;27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3577" y="818737"/>
            <a:ext cx="4889506" cy="5832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872840" y="785482"/>
            <a:ext cx="10515600" cy="6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Radovi učenika: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3589736" y="5496171"/>
            <a:ext cx="259798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Marko, Kaštel Novi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2840" y="1331962"/>
            <a:ext cx="5314881" cy="40821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4085" y="1331962"/>
            <a:ext cx="2994913" cy="40821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73" name="Google Shape;73;p2"/>
          <p:cNvSpPr txBox="1"/>
          <p:nvPr/>
        </p:nvSpPr>
        <p:spPr>
          <a:xfrm>
            <a:off x="7941013" y="5496171"/>
            <a:ext cx="259798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Anamarija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959" y="1123594"/>
            <a:ext cx="4479723" cy="41133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85" name="Google Shape;28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1504" y="1312886"/>
            <a:ext cx="4772807" cy="73427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86" name="Google Shape;286;p20"/>
          <p:cNvSpPr txBox="1"/>
          <p:nvPr/>
        </p:nvSpPr>
        <p:spPr>
          <a:xfrm>
            <a:off x="5857876" y="2349644"/>
            <a:ext cx="919816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Kad se Domina s Korčule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dovoljno potrudi može: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lijepo pospremiti sobu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sama odnijeti otpad u spremnike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riješiti matematički zadatak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6292" y="779060"/>
            <a:ext cx="2879607" cy="43246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92" name="Google Shape;29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1030" y="779060"/>
            <a:ext cx="3097687" cy="43284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93" name="Google Shape;293;p21"/>
          <p:cNvSpPr txBox="1"/>
          <p:nvPr/>
        </p:nvSpPr>
        <p:spPr>
          <a:xfrm>
            <a:off x="2386670" y="5394874"/>
            <a:ext cx="2499229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Julija Margarita, Čepin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1"/>
          <p:cNvSpPr txBox="1"/>
          <p:nvPr/>
        </p:nvSpPr>
        <p:spPr>
          <a:xfrm>
            <a:off x="6496333" y="5390475"/>
            <a:ext cx="2852384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Anamari, Đurđenovac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8572" y="855188"/>
            <a:ext cx="4019195" cy="47734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00" name="Google Shape;30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0352" y="572686"/>
            <a:ext cx="2567269" cy="9859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01" name="Google Shape;301;p22"/>
          <p:cNvSpPr txBox="1"/>
          <p:nvPr/>
        </p:nvSpPr>
        <p:spPr>
          <a:xfrm>
            <a:off x="251895" y="2089226"/>
            <a:ext cx="6928307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Dupin je sisavac koji živi u moru.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Dupinu je koža glatka.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Mladunci dupina hrane se sisanjem.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Dupini su pametni.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Dupini dišu tako da izrone i udahnu zrak.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Dupini čuju jako dobro.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Mogu čuti druge dupine na velikoj udaljenosti.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1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Rino, Rab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768" y="754891"/>
            <a:ext cx="8715798" cy="10056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07" name="Google Shape;30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292" y="2055338"/>
            <a:ext cx="6893117" cy="250301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08" name="Google Shape;30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8228" y="3828624"/>
            <a:ext cx="6500956" cy="20490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09" name="Google Shape;309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59651" y="2055338"/>
            <a:ext cx="4270447" cy="224839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754" y="1384865"/>
            <a:ext cx="4804226" cy="34132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8050" y="972020"/>
            <a:ext cx="2408263" cy="8256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16" name="Google Shape;3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93496" y="2246590"/>
            <a:ext cx="6498212" cy="29493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5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6063" y="2067392"/>
            <a:ext cx="392860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5"/>
          <p:cNvSpPr txBox="1">
            <a:spLocks noGrp="1"/>
          </p:cNvSpPr>
          <p:nvPr>
            <p:ph type="title"/>
          </p:nvPr>
        </p:nvSpPr>
        <p:spPr>
          <a:xfrm>
            <a:off x="915427" y="1152358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Domaća zadaća</a:t>
            </a:r>
            <a:endParaRPr/>
          </a:p>
        </p:txBody>
      </p:sp>
      <p:sp>
        <p:nvSpPr>
          <p:cNvPr id="323" name="Google Shape;323;p25"/>
          <p:cNvSpPr txBox="1">
            <a:spLocks noGrp="1"/>
          </p:cNvSpPr>
          <p:nvPr>
            <p:ph type="body" idx="2"/>
          </p:nvPr>
        </p:nvSpPr>
        <p:spPr>
          <a:xfrm>
            <a:off x="4804425" y="3001682"/>
            <a:ext cx="6910993" cy="180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hr-HR">
                <a:solidFill>
                  <a:srgbClr val="2E75B5"/>
                </a:solidFill>
              </a:rPr>
              <a:t>Petak je, odmoriti se treba.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hr-HR">
                <a:solidFill>
                  <a:srgbClr val="2E75B5"/>
                </a:solidFill>
              </a:rPr>
              <a:t>Školske torbe pospremite,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Font typeface="Noto Sans Symbols"/>
              <a:buChar char="✔"/>
            </a:pPr>
            <a:r>
              <a:rPr lang="hr-HR">
                <a:solidFill>
                  <a:srgbClr val="2E75B5"/>
                </a:solidFill>
              </a:rPr>
              <a:t>Kvalitetno vrijeme s obitelji provedite.</a:t>
            </a:r>
            <a:endParaRPr/>
          </a:p>
        </p:txBody>
      </p:sp>
    </p:spTree>
  </p:cSld>
  <p:clrMapOvr>
    <a:masterClrMapping/>
  </p:clrMapOvr>
  <p:transition spd="med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6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29" name="Google Shape;32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8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9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50" name="Google Shape;35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29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9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53" name="Google Shape;35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9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9" descr="Slika na kojoj se prikazuje crtež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/>
          <p:nvPr/>
        </p:nvSpPr>
        <p:spPr>
          <a:xfrm>
            <a:off x="3502345" y="5110471"/>
            <a:ext cx="3185058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Ema, Nova Gradiška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6797409" y="5320428"/>
            <a:ext cx="396979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Matej iz Osijeka se igrao tijestom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6228" y="782827"/>
            <a:ext cx="5591175" cy="4200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2995" y="782826"/>
            <a:ext cx="3234207" cy="4200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679" y="1062961"/>
            <a:ext cx="4143375" cy="3067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87" name="Google Shape;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7163" y="1062960"/>
            <a:ext cx="5277774" cy="39554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88" name="Google Shape;88;p4"/>
          <p:cNvSpPr txBox="1"/>
          <p:nvPr/>
        </p:nvSpPr>
        <p:spPr>
          <a:xfrm>
            <a:off x="6077163" y="5243908"/>
            <a:ext cx="5277774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Karla iz Podstrane nam je nacrtala </a:t>
            </a:r>
            <a:r>
              <a:rPr lang="hr-HR" sz="1754" b="0" i="1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Tinovu</a:t>
            </a:r>
            <a:r>
              <a:rPr lang="hr-HR" sz="1754" b="0" i="1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kućicu.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469045" y="4371364"/>
            <a:ext cx="550644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Želim podijeliti s vama sliku koju sam nacrtao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svima  s Downovim sindromom.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Oni su tako drage osobe koje zrače veliku ljubav.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Nedo, Korčula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5716" y="1202638"/>
            <a:ext cx="5591026" cy="3874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95" name="Google Shape;95;p5"/>
          <p:cNvSpPr txBox="1"/>
          <p:nvPr/>
        </p:nvSpPr>
        <p:spPr>
          <a:xfrm>
            <a:off x="4930823" y="5312147"/>
            <a:ext cx="1875919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Hana, Prelog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8639032" y="5312147"/>
            <a:ext cx="237698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Ozana, Prelog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731" y="1202638"/>
            <a:ext cx="3663478" cy="38745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012" y="942264"/>
            <a:ext cx="3455086" cy="477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3011" y="2237309"/>
            <a:ext cx="2326146" cy="14202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7777" y="1949248"/>
            <a:ext cx="3471381" cy="18056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05" name="Google Shape;10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22493" y="4019514"/>
            <a:ext cx="3006058" cy="186626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06" name="Google Shape;10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5778" y="807865"/>
            <a:ext cx="5765385" cy="7794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7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6410" y="606402"/>
            <a:ext cx="7642358" cy="6015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7"/>
          <p:cNvSpPr/>
          <p:nvPr/>
        </p:nvSpPr>
        <p:spPr>
          <a:xfrm>
            <a:off x="7669486" y="4189643"/>
            <a:ext cx="1092419" cy="973394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9647082" y="606402"/>
            <a:ext cx="3016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1678828" y="530946"/>
            <a:ext cx="60370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20" name="Google Shape;120;p8"/>
          <p:cNvSpPr txBox="1"/>
          <p:nvPr/>
        </p:nvSpPr>
        <p:spPr>
          <a:xfrm>
            <a:off x="1341634" y="2082479"/>
            <a:ext cx="8819508" cy="336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Arial"/>
              <a:buChar char="•"/>
            </a:pPr>
            <a:r>
              <a:rPr lang="hr-HR" sz="32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primjenjujem vezu množenja i dijeljenja</a:t>
            </a:r>
            <a:endParaRPr sz="3200" b="1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Arial"/>
              <a:buChar char="•"/>
            </a:pPr>
            <a:r>
              <a:rPr lang="hr-HR" sz="32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slušam pjesmu </a:t>
            </a:r>
            <a:endParaRPr sz="3200" b="1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Arial"/>
              <a:buChar char="•"/>
            </a:pPr>
            <a:r>
              <a:rPr lang="hr-HR" sz="32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otkrivam značenje novih riječi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Arial"/>
              <a:buChar char="•"/>
            </a:pPr>
            <a:r>
              <a:rPr lang="hr-HR" sz="32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pravilno koristim rečenične znakove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Arial"/>
              <a:buChar char="•"/>
            </a:pPr>
            <a:r>
              <a:rPr lang="hr-HR" sz="32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pišem cjelovite rečenice</a:t>
            </a:r>
            <a:endParaRPr sz="3200" b="1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endParaRPr sz="2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/>
          <p:nvPr/>
        </p:nvSpPr>
        <p:spPr>
          <a:xfrm>
            <a:off x="1514901" y="1002713"/>
            <a:ext cx="8898342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Veza množenja i dijeljenja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Tin voli matematičke zagonetke.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Tonka rado smišlja zadatke za Tina.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Ponekad se dogodi da Tin ne zna riješiti zadatak.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Pogledajte kako je Tonka pomogla Tinu riješiti sljedeći zadatak. </a:t>
            </a:r>
            <a:endParaRPr/>
          </a:p>
        </p:txBody>
      </p:sp>
      <p:pic>
        <p:nvPicPr>
          <p:cNvPr id="130" name="Google Shape;130;p9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0390" y="1719619"/>
            <a:ext cx="1906896" cy="20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CD10F59D587A4AA3026165A57E4632" ma:contentTypeVersion="10" ma:contentTypeDescription="Stvaranje novog dokumenta." ma:contentTypeScope="" ma:versionID="6d13986655107aee7766c306202baf39">
  <xsd:schema xmlns:xsd="http://www.w3.org/2001/XMLSchema" xmlns:xs="http://www.w3.org/2001/XMLSchema" xmlns:p="http://schemas.microsoft.com/office/2006/metadata/properties" xmlns:ns2="9e35bf89-78aa-460c-be0b-ce41932056ff" targetNamespace="http://schemas.microsoft.com/office/2006/metadata/properties" ma:root="true" ma:fieldsID="a92619d739f12db4199cb85218a575a4" ns2:_="">
    <xsd:import namespace="9e35bf89-78aa-460c-be0b-ce4193205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DCF368-47C9-4928-A7E7-BE5AA4084218}"/>
</file>

<file path=customXml/itemProps2.xml><?xml version="1.0" encoding="utf-8"?>
<ds:datastoreItem xmlns:ds="http://schemas.openxmlformats.org/officeDocument/2006/customXml" ds:itemID="{C1482A27-DAD1-41B8-A082-34DA50E6322F}"/>
</file>

<file path=customXml/itemProps3.xml><?xml version="1.0" encoding="utf-8"?>
<ds:datastoreItem xmlns:ds="http://schemas.openxmlformats.org/officeDocument/2006/customXml" ds:itemID="{69E5A0DA-15CF-4E21-9004-50D84A4003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Široki zaslon</PresentationFormat>
  <Paragraphs>168</Paragraphs>
  <Slides>29</Slides>
  <Notes>29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Quattrocento Sans</vt:lpstr>
      <vt:lpstr>Arial</vt:lpstr>
      <vt:lpstr>Calibri</vt:lpstr>
      <vt:lpstr>Noto Sans Symbols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Danas:</vt:lpstr>
      <vt:lpstr>PowerPoint prezentacija</vt:lpstr>
      <vt:lpstr>Zadatak:</vt:lpstr>
      <vt:lpstr>PowerPoint prezentacija</vt:lpstr>
      <vt:lpstr>PowerPoint prezentacija</vt:lpstr>
      <vt:lpstr>PowerPoint prezentacija</vt:lpstr>
      <vt:lpstr>Kad ožujak najavi proljeće</vt:lpstr>
      <vt:lpstr>PowerPoint prezentacija</vt:lpstr>
      <vt:lpstr>Rečenični znakovi</vt:lpstr>
      <vt:lpstr>PowerPoint prezentacija</vt:lpstr>
      <vt:lpstr>Lijepo i dobro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Domaća zadaća</vt:lpstr>
      <vt:lpstr>PowerPoint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Tonka Brailo</cp:lastModifiedBy>
  <cp:revision>1</cp:revision>
  <dcterms:created xsi:type="dcterms:W3CDTF">2020-03-11T10:56:06Z</dcterms:created>
  <dcterms:modified xsi:type="dcterms:W3CDTF">2020-03-24T12:56:11Z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