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9309100" cy="7053263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Quattrocento San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9b5jrGtECARcPDKrVc4NZT1JtP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dravka Kramari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351D6D-88D1-A035-1D16-5D6EEBE3C713}" v="152" dt="2020-03-28T00:34:36.604"/>
    <p1510:client id="{9D1E871B-2B6C-8CF6-21C3-BAC2208C7E6A}" v="22" dt="2020-03-28T20:01:11.525"/>
  </p1510:revLst>
</p1510:revInfo>
</file>

<file path=ppt/tableStyles.xml><?xml version="1.0" encoding="utf-8"?>
<a:tblStyleLst xmlns:a="http://schemas.openxmlformats.org/drawingml/2006/main" def="{3E360A09-9534-4F38-8A8E-20AB5329EAE6}">
  <a:tblStyle styleId="{3E360A09-9534-4F38-8A8E-20AB5329EAE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ka Brailo" userId="S::tonka.brailo@ucitelji.hr::32787e5f-c99a-4030-b328-1fa4dee41b4a" providerId="AD" clId="Web-{9D1E871B-2B6C-8CF6-21C3-BAC2208C7E6A}"/>
    <pc:docChg chg="modSld">
      <pc:chgData name="Tonka Brailo" userId="S::tonka.brailo@ucitelji.hr::32787e5f-c99a-4030-b328-1fa4dee41b4a" providerId="AD" clId="Web-{9D1E871B-2B6C-8CF6-21C3-BAC2208C7E6A}" dt="2020-03-28T20:01:11.525" v="21" actId="1076"/>
      <pc:docMkLst>
        <pc:docMk/>
      </pc:docMkLst>
      <pc:sldChg chg="addSp modSp">
        <pc:chgData name="Tonka Brailo" userId="S::tonka.brailo@ucitelji.hr::32787e5f-c99a-4030-b328-1fa4dee41b4a" providerId="AD" clId="Web-{9D1E871B-2B6C-8CF6-21C3-BAC2208C7E6A}" dt="2020-03-28T20:01:11.525" v="21" actId="1076"/>
        <pc:sldMkLst>
          <pc:docMk/>
          <pc:sldMk cId="0" sldId="282"/>
        </pc:sldMkLst>
        <pc:spChg chg="add mod">
          <ac:chgData name="Tonka Brailo" userId="S::tonka.brailo@ucitelji.hr::32787e5f-c99a-4030-b328-1fa4dee41b4a" providerId="AD" clId="Web-{9D1E871B-2B6C-8CF6-21C3-BAC2208C7E6A}" dt="2020-03-28T20:01:11.525" v="21" actId="1076"/>
          <ac:spMkLst>
            <pc:docMk/>
            <pc:sldMk cId="0" sldId="282"/>
            <ac:spMk id="2" creationId="{7AD72986-1149-4221-8D4A-A9749DE655F9}"/>
          </ac:spMkLst>
        </pc:spChg>
      </pc:sldChg>
    </pc:docChg>
  </pc:docChgLst>
  <pc:docChgLst>
    <pc:chgData name="Tonka Brailo" userId="S::tonka.brailo@ucitelji.hr::32787e5f-c99a-4030-b328-1fa4dee41b4a" providerId="AD" clId="Web-{6C351D6D-88D1-A035-1D16-5D6EEBE3C713}"/>
    <pc:docChg chg="modSld">
      <pc:chgData name="Tonka Brailo" userId="S::tonka.brailo@ucitelji.hr::32787e5f-c99a-4030-b328-1fa4dee41b4a" providerId="AD" clId="Web-{6C351D6D-88D1-A035-1D16-5D6EEBE3C713}" dt="2020-03-28T00:34:36.244" v="147" actId="20577"/>
      <pc:docMkLst>
        <pc:docMk/>
      </pc:docMkLst>
      <pc:sldChg chg="delSp modSp">
        <pc:chgData name="Tonka Brailo" userId="S::tonka.brailo@ucitelji.hr::32787e5f-c99a-4030-b328-1fa4dee41b4a" providerId="AD" clId="Web-{6C351D6D-88D1-A035-1D16-5D6EEBE3C713}" dt="2020-03-28T00:29:07.851" v="50" actId="1076"/>
        <pc:sldMkLst>
          <pc:docMk/>
          <pc:sldMk cId="0" sldId="261"/>
        </pc:sldMkLst>
        <pc:spChg chg="del">
          <ac:chgData name="Tonka Brailo" userId="S::tonka.brailo@ucitelji.hr::32787e5f-c99a-4030-b328-1fa4dee41b4a" providerId="AD" clId="Web-{6C351D6D-88D1-A035-1D16-5D6EEBE3C713}" dt="2020-03-28T00:28:42.335" v="42"/>
          <ac:spMkLst>
            <pc:docMk/>
            <pc:sldMk cId="0" sldId="261"/>
            <ac:spMk id="101" creationId="{00000000-0000-0000-0000-000000000000}"/>
          </ac:spMkLst>
        </pc:spChg>
        <pc:spChg chg="mod">
          <ac:chgData name="Tonka Brailo" userId="S::tonka.brailo@ucitelji.hr::32787e5f-c99a-4030-b328-1fa4dee41b4a" providerId="AD" clId="Web-{6C351D6D-88D1-A035-1D16-5D6EEBE3C713}" dt="2020-03-28T00:29:07.851" v="50" actId="1076"/>
          <ac:spMkLst>
            <pc:docMk/>
            <pc:sldMk cId="0" sldId="261"/>
            <ac:spMk id="103" creationId="{00000000-0000-0000-0000-000000000000}"/>
          </ac:spMkLst>
        </pc:spChg>
      </pc:sldChg>
      <pc:sldChg chg="modSp delCm">
        <pc:chgData name="Tonka Brailo" userId="S::tonka.brailo@ucitelji.hr::32787e5f-c99a-4030-b328-1fa4dee41b4a" providerId="AD" clId="Web-{6C351D6D-88D1-A035-1D16-5D6EEBE3C713}" dt="2020-03-28T00:28:31.257" v="39" actId="20577"/>
        <pc:sldMkLst>
          <pc:docMk/>
          <pc:sldMk cId="0" sldId="262"/>
        </pc:sldMkLst>
        <pc:spChg chg="mod">
          <ac:chgData name="Tonka Brailo" userId="S::tonka.brailo@ucitelji.hr::32787e5f-c99a-4030-b328-1fa4dee41b4a" providerId="AD" clId="Web-{6C351D6D-88D1-A035-1D16-5D6EEBE3C713}" dt="2020-03-28T00:28:31.257" v="39" actId="20577"/>
          <ac:spMkLst>
            <pc:docMk/>
            <pc:sldMk cId="0" sldId="262"/>
            <ac:spMk id="110" creationId="{00000000-0000-0000-0000-000000000000}"/>
          </ac:spMkLst>
        </pc:spChg>
      </pc:sldChg>
      <pc:sldChg chg="modSp">
        <pc:chgData name="Tonka Brailo" userId="S::tonka.brailo@ucitelji.hr::32787e5f-c99a-4030-b328-1fa4dee41b4a" providerId="AD" clId="Web-{6C351D6D-88D1-A035-1D16-5D6EEBE3C713}" dt="2020-03-28T00:28:03.382" v="35" actId="1076"/>
        <pc:sldMkLst>
          <pc:docMk/>
          <pc:sldMk cId="0" sldId="264"/>
        </pc:sldMkLst>
        <pc:graphicFrameChg chg="mod modGraphic">
          <ac:chgData name="Tonka Brailo" userId="S::tonka.brailo@ucitelji.hr::32787e5f-c99a-4030-b328-1fa4dee41b4a" providerId="AD" clId="Web-{6C351D6D-88D1-A035-1D16-5D6EEBE3C713}" dt="2020-03-28T00:28:00.179" v="34"/>
          <ac:graphicFrameMkLst>
            <pc:docMk/>
            <pc:sldMk cId="0" sldId="264"/>
            <ac:graphicFrameMk id="130" creationId="{00000000-0000-0000-0000-000000000000}"/>
          </ac:graphicFrameMkLst>
        </pc:graphicFrameChg>
        <pc:picChg chg="mod">
          <ac:chgData name="Tonka Brailo" userId="S::tonka.brailo@ucitelji.hr::32787e5f-c99a-4030-b328-1fa4dee41b4a" providerId="AD" clId="Web-{6C351D6D-88D1-A035-1D16-5D6EEBE3C713}" dt="2020-03-28T00:28:03.382" v="35" actId="1076"/>
          <ac:picMkLst>
            <pc:docMk/>
            <pc:sldMk cId="0" sldId="264"/>
            <ac:picMk id="132" creationId="{00000000-0000-0000-0000-000000000000}"/>
          </ac:picMkLst>
        </pc:picChg>
      </pc:sldChg>
      <pc:sldChg chg="modSp">
        <pc:chgData name="Tonka Brailo" userId="S::tonka.brailo@ucitelji.hr::32787e5f-c99a-4030-b328-1fa4dee41b4a" providerId="AD" clId="Web-{6C351D6D-88D1-A035-1D16-5D6EEBE3C713}" dt="2020-03-28T00:30:32.274" v="53" actId="14100"/>
        <pc:sldMkLst>
          <pc:docMk/>
          <pc:sldMk cId="0" sldId="265"/>
        </pc:sldMkLst>
        <pc:spChg chg="mod">
          <ac:chgData name="Tonka Brailo" userId="S::tonka.brailo@ucitelji.hr::32787e5f-c99a-4030-b328-1fa4dee41b4a" providerId="AD" clId="Web-{6C351D6D-88D1-A035-1D16-5D6EEBE3C713}" dt="2020-03-28T00:26:41.366" v="23" actId="14100"/>
          <ac:spMkLst>
            <pc:docMk/>
            <pc:sldMk cId="0" sldId="265"/>
            <ac:spMk id="144" creationId="{00000000-0000-0000-0000-000000000000}"/>
          </ac:spMkLst>
        </pc:spChg>
        <pc:spChg chg="mod">
          <ac:chgData name="Tonka Brailo" userId="S::tonka.brailo@ucitelji.hr::32787e5f-c99a-4030-b328-1fa4dee41b4a" providerId="AD" clId="Web-{6C351D6D-88D1-A035-1D16-5D6EEBE3C713}" dt="2020-03-28T00:26:34.631" v="21" actId="14100"/>
          <ac:spMkLst>
            <pc:docMk/>
            <pc:sldMk cId="0" sldId="265"/>
            <ac:spMk id="145" creationId="{00000000-0000-0000-0000-000000000000}"/>
          </ac:spMkLst>
        </pc:spChg>
        <pc:spChg chg="mod">
          <ac:chgData name="Tonka Brailo" userId="S::tonka.brailo@ucitelji.hr::32787e5f-c99a-4030-b328-1fa4dee41b4a" providerId="AD" clId="Web-{6C351D6D-88D1-A035-1D16-5D6EEBE3C713}" dt="2020-03-28T00:26:48.288" v="25" actId="14100"/>
          <ac:spMkLst>
            <pc:docMk/>
            <pc:sldMk cId="0" sldId="265"/>
            <ac:spMk id="146" creationId="{00000000-0000-0000-0000-000000000000}"/>
          </ac:spMkLst>
        </pc:spChg>
        <pc:spChg chg="mod">
          <ac:chgData name="Tonka Brailo" userId="S::tonka.brailo@ucitelji.hr::32787e5f-c99a-4030-b328-1fa4dee41b4a" providerId="AD" clId="Web-{6C351D6D-88D1-A035-1D16-5D6EEBE3C713}" dt="2020-03-28T00:30:32.274" v="53" actId="14100"/>
          <ac:spMkLst>
            <pc:docMk/>
            <pc:sldMk cId="0" sldId="265"/>
            <ac:spMk id="151" creationId="{00000000-0000-0000-0000-000000000000}"/>
          </ac:spMkLst>
        </pc:spChg>
        <pc:spChg chg="mod">
          <ac:chgData name="Tonka Brailo" userId="S::tonka.brailo@ucitelji.hr::32787e5f-c99a-4030-b328-1fa4dee41b4a" providerId="AD" clId="Web-{6C351D6D-88D1-A035-1D16-5D6EEBE3C713}" dt="2020-03-28T00:27:06.741" v="29" actId="14100"/>
          <ac:spMkLst>
            <pc:docMk/>
            <pc:sldMk cId="0" sldId="265"/>
            <ac:spMk id="153" creationId="{00000000-0000-0000-0000-000000000000}"/>
          </ac:spMkLst>
        </pc:spChg>
        <pc:spChg chg="mod">
          <ac:chgData name="Tonka Brailo" userId="S::tonka.brailo@ucitelji.hr::32787e5f-c99a-4030-b328-1fa4dee41b4a" providerId="AD" clId="Web-{6C351D6D-88D1-A035-1D16-5D6EEBE3C713}" dt="2020-03-28T00:26:38.163" v="22" actId="14100"/>
          <ac:spMkLst>
            <pc:docMk/>
            <pc:sldMk cId="0" sldId="265"/>
            <ac:spMk id="155" creationId="{00000000-0000-0000-0000-000000000000}"/>
          </ac:spMkLst>
        </pc:spChg>
        <pc:spChg chg="mod">
          <ac:chgData name="Tonka Brailo" userId="S::tonka.brailo@ucitelji.hr::32787e5f-c99a-4030-b328-1fa4dee41b4a" providerId="AD" clId="Web-{6C351D6D-88D1-A035-1D16-5D6EEBE3C713}" dt="2020-03-28T00:26:45.053" v="24" actId="14100"/>
          <ac:spMkLst>
            <pc:docMk/>
            <pc:sldMk cId="0" sldId="265"/>
            <ac:spMk id="156" creationId="{00000000-0000-0000-0000-000000000000}"/>
          </ac:spMkLst>
        </pc:spChg>
        <pc:spChg chg="mod">
          <ac:chgData name="Tonka Brailo" userId="S::tonka.brailo@ucitelji.hr::32787e5f-c99a-4030-b328-1fa4dee41b4a" providerId="AD" clId="Web-{6C351D6D-88D1-A035-1D16-5D6EEBE3C713}" dt="2020-03-28T00:26:51.710" v="26" actId="14100"/>
          <ac:spMkLst>
            <pc:docMk/>
            <pc:sldMk cId="0" sldId="265"/>
            <ac:spMk id="157" creationId="{00000000-0000-0000-0000-000000000000}"/>
          </ac:spMkLst>
        </pc:spChg>
        <pc:spChg chg="mod">
          <ac:chgData name="Tonka Brailo" userId="S::tonka.brailo@ucitelji.hr::32787e5f-c99a-4030-b328-1fa4dee41b4a" providerId="AD" clId="Web-{6C351D6D-88D1-A035-1D16-5D6EEBE3C713}" dt="2020-03-28T00:26:54.788" v="27" actId="14100"/>
          <ac:spMkLst>
            <pc:docMk/>
            <pc:sldMk cId="0" sldId="265"/>
            <ac:spMk id="158" creationId="{00000000-0000-0000-0000-000000000000}"/>
          </ac:spMkLst>
        </pc:spChg>
        <pc:spChg chg="mod">
          <ac:chgData name="Tonka Brailo" userId="S::tonka.brailo@ucitelji.hr::32787e5f-c99a-4030-b328-1fa4dee41b4a" providerId="AD" clId="Web-{6C351D6D-88D1-A035-1D16-5D6EEBE3C713}" dt="2020-03-28T00:27:33.679" v="32" actId="1076"/>
          <ac:spMkLst>
            <pc:docMk/>
            <pc:sldMk cId="0" sldId="265"/>
            <ac:spMk id="169" creationId="{00000000-0000-0000-0000-000000000000}"/>
          </ac:spMkLst>
        </pc:spChg>
        <pc:spChg chg="mod">
          <ac:chgData name="Tonka Brailo" userId="S::tonka.brailo@ucitelji.hr::32787e5f-c99a-4030-b328-1fa4dee41b4a" providerId="AD" clId="Web-{6C351D6D-88D1-A035-1D16-5D6EEBE3C713}" dt="2020-03-28T00:27:03.647" v="28" actId="14100"/>
          <ac:spMkLst>
            <pc:docMk/>
            <pc:sldMk cId="0" sldId="265"/>
            <ac:spMk id="170" creationId="{00000000-0000-0000-0000-000000000000}"/>
          </ac:spMkLst>
        </pc:spChg>
      </pc:sldChg>
      <pc:sldChg chg="modSp">
        <pc:chgData name="Tonka Brailo" userId="S::tonka.brailo@ucitelji.hr::32787e5f-c99a-4030-b328-1fa4dee41b4a" providerId="AD" clId="Web-{6C351D6D-88D1-A035-1D16-5D6EEBE3C713}" dt="2020-03-28T00:26:27.319" v="20" actId="1076"/>
        <pc:sldMkLst>
          <pc:docMk/>
          <pc:sldMk cId="0" sldId="266"/>
        </pc:sldMkLst>
        <pc:spChg chg="mod">
          <ac:chgData name="Tonka Brailo" userId="S::tonka.brailo@ucitelji.hr::32787e5f-c99a-4030-b328-1fa4dee41b4a" providerId="AD" clId="Web-{6C351D6D-88D1-A035-1D16-5D6EEBE3C713}" dt="2020-03-28T00:26:27.319" v="20" actId="1076"/>
          <ac:spMkLst>
            <pc:docMk/>
            <pc:sldMk cId="0" sldId="266"/>
            <ac:spMk id="183" creationId="{00000000-0000-0000-0000-000000000000}"/>
          </ac:spMkLst>
        </pc:spChg>
        <pc:spChg chg="mod">
          <ac:chgData name="Tonka Brailo" userId="S::tonka.brailo@ucitelji.hr::32787e5f-c99a-4030-b328-1fa4dee41b4a" providerId="AD" clId="Web-{6C351D6D-88D1-A035-1D16-5D6EEBE3C713}" dt="2020-03-28T00:26:23.616" v="19" actId="14100"/>
          <ac:spMkLst>
            <pc:docMk/>
            <pc:sldMk cId="0" sldId="266"/>
            <ac:spMk id="184" creationId="{00000000-0000-0000-0000-000000000000}"/>
          </ac:spMkLst>
        </pc:spChg>
      </pc:sldChg>
      <pc:sldChg chg="modSp delCm">
        <pc:chgData name="Tonka Brailo" userId="S::tonka.brailo@ucitelji.hr::32787e5f-c99a-4030-b328-1fa4dee41b4a" providerId="AD" clId="Web-{6C351D6D-88D1-A035-1D16-5D6EEBE3C713}" dt="2020-03-28T00:26:04.272" v="17"/>
        <pc:sldMkLst>
          <pc:docMk/>
          <pc:sldMk cId="0" sldId="270"/>
        </pc:sldMkLst>
        <pc:spChg chg="mod">
          <ac:chgData name="Tonka Brailo" userId="S::tonka.brailo@ucitelji.hr::32787e5f-c99a-4030-b328-1fa4dee41b4a" providerId="AD" clId="Web-{6C351D6D-88D1-A035-1D16-5D6EEBE3C713}" dt="2020-03-28T00:25:58.053" v="15" actId="20577"/>
          <ac:spMkLst>
            <pc:docMk/>
            <pc:sldMk cId="0" sldId="270"/>
            <ac:spMk id="286" creationId="{00000000-0000-0000-0000-000000000000}"/>
          </ac:spMkLst>
        </pc:spChg>
      </pc:sldChg>
      <pc:sldChg chg="modSp delCm">
        <pc:chgData name="Tonka Brailo" userId="S::tonka.brailo@ucitelji.hr::32787e5f-c99a-4030-b328-1fa4dee41b4a" providerId="AD" clId="Web-{6C351D6D-88D1-A035-1D16-5D6EEBE3C713}" dt="2020-03-28T00:25:19.865" v="9"/>
        <pc:sldMkLst>
          <pc:docMk/>
          <pc:sldMk cId="0" sldId="277"/>
        </pc:sldMkLst>
        <pc:spChg chg="mod">
          <ac:chgData name="Tonka Brailo" userId="S::tonka.brailo@ucitelji.hr::32787e5f-c99a-4030-b328-1fa4dee41b4a" providerId="AD" clId="Web-{6C351D6D-88D1-A035-1D16-5D6EEBE3C713}" dt="2020-03-28T00:25:09.412" v="8" actId="20577"/>
          <ac:spMkLst>
            <pc:docMk/>
            <pc:sldMk cId="0" sldId="277"/>
            <ac:spMk id="361" creationId="{00000000-0000-0000-0000-000000000000}"/>
          </ac:spMkLst>
        </pc:spChg>
      </pc:sldChg>
      <pc:sldChg chg="modSp">
        <pc:chgData name="Tonka Brailo" userId="S::tonka.brailo@ucitelji.hr::32787e5f-c99a-4030-b328-1fa4dee41b4a" providerId="AD" clId="Web-{6C351D6D-88D1-A035-1D16-5D6EEBE3C713}" dt="2020-03-28T00:24:42.553" v="2" actId="20577"/>
        <pc:sldMkLst>
          <pc:docMk/>
          <pc:sldMk cId="0" sldId="280"/>
        </pc:sldMkLst>
        <pc:spChg chg="mod">
          <ac:chgData name="Tonka Brailo" userId="S::tonka.brailo@ucitelji.hr::32787e5f-c99a-4030-b328-1fa4dee41b4a" providerId="AD" clId="Web-{6C351D6D-88D1-A035-1D16-5D6EEBE3C713}" dt="2020-03-28T00:24:42.553" v="2" actId="20577"/>
          <ac:spMkLst>
            <pc:docMk/>
            <pc:sldMk cId="0" sldId="280"/>
            <ac:spMk id="389" creationId="{00000000-0000-0000-0000-000000000000}"/>
          </ac:spMkLst>
        </pc:spChg>
      </pc:sldChg>
      <pc:sldChg chg="modSp">
        <pc:chgData name="Tonka Brailo" userId="S::tonka.brailo@ucitelji.hr::32787e5f-c99a-4030-b328-1fa4dee41b4a" providerId="AD" clId="Web-{6C351D6D-88D1-A035-1D16-5D6EEBE3C713}" dt="2020-03-28T00:34:36.244" v="146" actId="20577"/>
        <pc:sldMkLst>
          <pc:docMk/>
          <pc:sldMk cId="0" sldId="281"/>
        </pc:sldMkLst>
        <pc:spChg chg="mod">
          <ac:chgData name="Tonka Brailo" userId="S::tonka.brailo@ucitelji.hr::32787e5f-c99a-4030-b328-1fa4dee41b4a" providerId="AD" clId="Web-{6C351D6D-88D1-A035-1D16-5D6EEBE3C713}" dt="2020-03-28T00:34:36.244" v="146" actId="20577"/>
          <ac:spMkLst>
            <pc:docMk/>
            <pc:sldMk cId="0" sldId="281"/>
            <ac:spMk id="39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6" name="Google Shape;4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2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Obavezan predzadnji slajd, na njemu ništa ne mijenjate!</a:t>
            </a:r>
            <a:endParaRPr/>
          </a:p>
        </p:txBody>
      </p:sp>
      <p:sp>
        <p:nvSpPr>
          <p:cNvPr id="414" name="Google Shape;414;p29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zadnji slajd, stoji otvoren na kraju prezentacije, za vrijeme pitanja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0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3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1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fld id="{00000000-1234-1234-1234-123412341234}" type="slidenum">
              <a:rPr lang="hr-H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3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3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ordwall.net/hr/resource/101281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975536/broj-slogova-u-rije%c4%8dim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LN2T9B?teacher_id=663265185733017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natrecem2@hrt.h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5" Type="http://schemas.openxmlformats.org/officeDocument/2006/relationships/image" Target="../media/image42.jp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/>
        </p:nvSpPr>
        <p:spPr>
          <a:xfrm>
            <a:off x="959678" y="754301"/>
            <a:ext cx="10515600" cy="6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900"/>
              <a:buFont typeface="Quattrocento Sans"/>
              <a:buNone/>
            </a:pPr>
            <a:r>
              <a:rPr lang="hr-HR" sz="39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Račun zbrajanjem:</a:t>
            </a:r>
            <a:endParaRPr/>
          </a:p>
        </p:txBody>
      </p:sp>
      <p:sp>
        <p:nvSpPr>
          <p:cNvPr id="144" name="Google Shape;144;p10"/>
          <p:cNvSpPr txBox="1"/>
          <p:nvPr/>
        </p:nvSpPr>
        <p:spPr>
          <a:xfrm>
            <a:off x="3645352" y="2414276"/>
            <a:ext cx="10717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sp>
        <p:nvSpPr>
          <p:cNvPr id="145" name="Google Shape;145;p10"/>
          <p:cNvSpPr txBox="1"/>
          <p:nvPr/>
        </p:nvSpPr>
        <p:spPr>
          <a:xfrm>
            <a:off x="1021347" y="2380538"/>
            <a:ext cx="9646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sp>
        <p:nvSpPr>
          <p:cNvPr id="146" name="Google Shape;146;p10"/>
          <p:cNvSpPr txBox="1"/>
          <p:nvPr/>
        </p:nvSpPr>
        <p:spPr>
          <a:xfrm>
            <a:off x="6305427" y="2411513"/>
            <a:ext cx="10241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sp>
        <p:nvSpPr>
          <p:cNvPr id="147" name="Google Shape;147;p10"/>
          <p:cNvSpPr txBox="1"/>
          <p:nvPr/>
        </p:nvSpPr>
        <p:spPr>
          <a:xfrm>
            <a:off x="4487000" y="2407833"/>
            <a:ext cx="6463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/>
          </a:p>
        </p:txBody>
      </p:sp>
      <p:sp>
        <p:nvSpPr>
          <p:cNvPr id="148" name="Google Shape;148;p10"/>
          <p:cNvSpPr txBox="1"/>
          <p:nvPr/>
        </p:nvSpPr>
        <p:spPr>
          <a:xfrm>
            <a:off x="5841902" y="2417174"/>
            <a:ext cx="6463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/>
          </a:p>
        </p:txBody>
      </p:sp>
      <p:sp>
        <p:nvSpPr>
          <p:cNvPr id="149" name="Google Shape;149;p10"/>
          <p:cNvSpPr txBox="1"/>
          <p:nvPr/>
        </p:nvSpPr>
        <p:spPr>
          <a:xfrm>
            <a:off x="7148513" y="2414276"/>
            <a:ext cx="6463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/>
          </a:p>
        </p:txBody>
      </p:sp>
      <p:sp>
        <p:nvSpPr>
          <p:cNvPr id="150" name="Google Shape;150;p10"/>
          <p:cNvSpPr txBox="1"/>
          <p:nvPr/>
        </p:nvSpPr>
        <p:spPr>
          <a:xfrm>
            <a:off x="9971481" y="2386335"/>
            <a:ext cx="6463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10563766" y="2433961"/>
            <a:ext cx="10543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70</a:t>
            </a:r>
            <a:endParaRPr/>
          </a:p>
        </p:txBody>
      </p:sp>
      <p:sp>
        <p:nvSpPr>
          <p:cNvPr id="152" name="Google Shape;152;p10"/>
          <p:cNvSpPr/>
          <p:nvPr/>
        </p:nvSpPr>
        <p:spPr>
          <a:xfrm rot="-5400000">
            <a:off x="5358695" y="-1267507"/>
            <a:ext cx="214187" cy="8936508"/>
          </a:xfrm>
          <a:prstGeom prst="leftBracket">
            <a:avLst>
              <a:gd name="adj" fmla="val 8333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7144880" y="4361343"/>
            <a:ext cx="113772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70</a:t>
            </a:r>
            <a:endParaRPr/>
          </a:p>
        </p:txBody>
      </p:sp>
      <p:sp>
        <p:nvSpPr>
          <p:cNvPr id="154" name="Google Shape;154;p10"/>
          <p:cNvSpPr txBox="1"/>
          <p:nvPr/>
        </p:nvSpPr>
        <p:spPr>
          <a:xfrm>
            <a:off x="1057785" y="5235683"/>
            <a:ext cx="10519096" cy="70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509"/>
              <a:buFont typeface="Quattrocento Sans"/>
              <a:buNone/>
            </a:pPr>
            <a:r>
              <a:rPr lang="hr-HR" sz="3509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Odgovor: Za tjedan dana može uštedjeti 70 kuna.</a:t>
            </a:r>
            <a:endParaRPr/>
          </a:p>
        </p:txBody>
      </p:sp>
      <p:sp>
        <p:nvSpPr>
          <p:cNvPr id="155" name="Google Shape;155;p10"/>
          <p:cNvSpPr txBox="1"/>
          <p:nvPr/>
        </p:nvSpPr>
        <p:spPr>
          <a:xfrm>
            <a:off x="2407373" y="2408669"/>
            <a:ext cx="9765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sp>
        <p:nvSpPr>
          <p:cNvPr id="156" name="Google Shape;156;p10"/>
          <p:cNvSpPr txBox="1"/>
          <p:nvPr/>
        </p:nvSpPr>
        <p:spPr>
          <a:xfrm>
            <a:off x="5004406" y="2429331"/>
            <a:ext cx="10122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sp>
        <p:nvSpPr>
          <p:cNvPr id="157" name="Google Shape;157;p10"/>
          <p:cNvSpPr txBox="1"/>
          <p:nvPr/>
        </p:nvSpPr>
        <p:spPr>
          <a:xfrm>
            <a:off x="7665919" y="2422426"/>
            <a:ext cx="10598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sp>
        <p:nvSpPr>
          <p:cNvPr id="158" name="Google Shape;158;p10"/>
          <p:cNvSpPr txBox="1"/>
          <p:nvPr/>
        </p:nvSpPr>
        <p:spPr>
          <a:xfrm>
            <a:off x="9023448" y="2380538"/>
            <a:ext cx="11074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sp>
        <p:nvSpPr>
          <p:cNvPr id="159" name="Google Shape;159;p10"/>
          <p:cNvSpPr txBox="1"/>
          <p:nvPr/>
        </p:nvSpPr>
        <p:spPr>
          <a:xfrm>
            <a:off x="8541277" y="2423879"/>
            <a:ext cx="6463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/>
          </a:p>
        </p:txBody>
      </p:sp>
      <p:sp>
        <p:nvSpPr>
          <p:cNvPr id="160" name="Google Shape;160;p10"/>
          <p:cNvSpPr txBox="1"/>
          <p:nvPr/>
        </p:nvSpPr>
        <p:spPr>
          <a:xfrm>
            <a:off x="1921756" y="2380538"/>
            <a:ext cx="6463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/>
          </a:p>
        </p:txBody>
      </p:sp>
      <p:sp>
        <p:nvSpPr>
          <p:cNvPr id="161" name="Google Shape;161;p10"/>
          <p:cNvSpPr txBox="1"/>
          <p:nvPr/>
        </p:nvSpPr>
        <p:spPr>
          <a:xfrm>
            <a:off x="3223618" y="2381647"/>
            <a:ext cx="6463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/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211630">
            <a:off x="1114835" y="1671366"/>
            <a:ext cx="1080000" cy="65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211630">
            <a:off x="2501564" y="1671367"/>
            <a:ext cx="1080000" cy="65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211630">
            <a:off x="9104425" y="1618457"/>
            <a:ext cx="1080000" cy="65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211630">
            <a:off x="7746559" y="1618775"/>
            <a:ext cx="1080000" cy="65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211630">
            <a:off x="6391389" y="1618457"/>
            <a:ext cx="1080000" cy="65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211630">
            <a:off x="5078460" y="1618457"/>
            <a:ext cx="1080000" cy="65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211630">
            <a:off x="3719971" y="1617442"/>
            <a:ext cx="1080000" cy="6511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4275369" y="4337531"/>
            <a:ext cx="5357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endParaRPr/>
          </a:p>
        </p:txBody>
      </p:sp>
      <p:sp>
        <p:nvSpPr>
          <p:cNvPr id="170" name="Google Shape;170;p10"/>
          <p:cNvSpPr txBox="1"/>
          <p:nvPr/>
        </p:nvSpPr>
        <p:spPr>
          <a:xfrm>
            <a:off x="5618052" y="4336644"/>
            <a:ext cx="10479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sp>
        <p:nvSpPr>
          <p:cNvPr id="171" name="Google Shape;171;p10"/>
          <p:cNvSpPr txBox="1"/>
          <p:nvPr/>
        </p:nvSpPr>
        <p:spPr>
          <a:xfrm>
            <a:off x="4971337" y="4274029"/>
            <a:ext cx="3353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∙</a:t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6541817" y="4337531"/>
            <a:ext cx="6463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907267" y="3708097"/>
            <a:ext cx="10515600" cy="6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900"/>
              <a:buFont typeface="Quattrocento Sans"/>
              <a:buNone/>
            </a:pPr>
            <a:r>
              <a:rPr lang="hr-HR" sz="39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Račun množenjem:</a:t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/>
        </p:nvSpPr>
        <p:spPr>
          <a:xfrm>
            <a:off x="3550894" y="2084923"/>
            <a:ext cx="5357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179" name="Google Shape;179;p11"/>
          <p:cNvSpPr txBox="1"/>
          <p:nvPr/>
        </p:nvSpPr>
        <p:spPr>
          <a:xfrm>
            <a:off x="5640452" y="2084923"/>
            <a:ext cx="88678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4738516" y="2084923"/>
            <a:ext cx="35939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∙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6718718" y="2084923"/>
            <a:ext cx="5293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7790572" y="2084923"/>
            <a:ext cx="88678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</p:txBody>
      </p:sp>
      <p:sp>
        <p:nvSpPr>
          <p:cNvPr id="183" name="Google Shape;183;p11"/>
          <p:cNvSpPr txBox="1"/>
          <p:nvPr/>
        </p:nvSpPr>
        <p:spPr>
          <a:xfrm>
            <a:off x="2597974" y="3076400"/>
            <a:ext cx="2022583" cy="461665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PRVI FAKTOR</a:t>
            </a:r>
            <a:endParaRPr/>
          </a:p>
        </p:txBody>
      </p:sp>
      <p:sp>
        <p:nvSpPr>
          <p:cNvPr id="184" name="Google Shape;184;p11"/>
          <p:cNvSpPr txBox="1"/>
          <p:nvPr/>
        </p:nvSpPr>
        <p:spPr>
          <a:xfrm>
            <a:off x="4979935" y="3076400"/>
            <a:ext cx="2530730" cy="461665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DRUGI FAKTOR</a:t>
            </a:r>
            <a:endParaRPr/>
          </a:p>
        </p:txBody>
      </p:sp>
      <p:sp>
        <p:nvSpPr>
          <p:cNvPr id="185" name="Google Shape;185;p11"/>
          <p:cNvSpPr txBox="1"/>
          <p:nvPr/>
        </p:nvSpPr>
        <p:spPr>
          <a:xfrm>
            <a:off x="918376" y="1130281"/>
            <a:ext cx="10515600" cy="6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290"/>
              <a:buFont typeface="Quattrocento Sans"/>
              <a:buNone/>
            </a:pPr>
            <a:r>
              <a:rPr lang="hr-HR" sz="429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Znamo li nazive brojeva u množenju?</a:t>
            </a:r>
            <a:endParaRPr/>
          </a:p>
        </p:txBody>
      </p:sp>
      <p:sp>
        <p:nvSpPr>
          <p:cNvPr id="186" name="Google Shape;186;p11"/>
          <p:cNvSpPr txBox="1"/>
          <p:nvPr/>
        </p:nvSpPr>
        <p:spPr>
          <a:xfrm>
            <a:off x="7790572" y="3076400"/>
            <a:ext cx="3563932" cy="461665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UMNOŽAK ILI PRODUKT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/>
        </p:nvSpPr>
        <p:spPr>
          <a:xfrm rot="-1659006">
            <a:off x="148747" y="951398"/>
            <a:ext cx="2957703" cy="70788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90"/>
              <a:buFont typeface="Quattrocento Sans"/>
              <a:buNone/>
            </a:pPr>
            <a:r>
              <a:rPr lang="hr-HR" sz="429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ZAPAMTI! </a:t>
            </a:r>
            <a:endParaRPr sz="429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2430496" y="1771582"/>
            <a:ext cx="24625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1 ∙ 10 = 10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2295042" y="2477342"/>
            <a:ext cx="2619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2 ∙ 10 = 20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2295042" y="3274238"/>
            <a:ext cx="2619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3 ∙ 10 = 30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2250158" y="4088682"/>
            <a:ext cx="26420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4 ∙ 10 = 40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>
            <a:off x="2216494" y="4968755"/>
            <a:ext cx="2619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5 ∙ 10 = 50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7" name="Google Shape;197;p12"/>
          <p:cNvSpPr txBox="1"/>
          <p:nvPr/>
        </p:nvSpPr>
        <p:spPr>
          <a:xfrm>
            <a:off x="5574760" y="1751908"/>
            <a:ext cx="2619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6 ∙ 10 = 60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5585982" y="2481651"/>
            <a:ext cx="25971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7 ∙ 10 = 70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9" name="Google Shape;199;p12"/>
          <p:cNvSpPr txBox="1"/>
          <p:nvPr/>
        </p:nvSpPr>
        <p:spPr>
          <a:xfrm>
            <a:off x="5569150" y="3274238"/>
            <a:ext cx="2619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8 ∙ 10 = 80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5585982" y="4088682"/>
            <a:ext cx="2619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9 ∙ 10 = 90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5404842" y="4968755"/>
            <a:ext cx="30043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10 ∙ 10 = 100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2" name="Google Shape;2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7725" y="3313012"/>
            <a:ext cx="3486150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2"/>
          <p:cNvSpPr txBox="1"/>
          <p:nvPr/>
        </p:nvSpPr>
        <p:spPr>
          <a:xfrm>
            <a:off x="8543124" y="4088682"/>
            <a:ext cx="1667676" cy="6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950"/>
              <a:buFont typeface="Quattrocento Sans"/>
              <a:buNone/>
            </a:pPr>
            <a:r>
              <a:rPr lang="hr-HR" sz="1950" b="1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Naučimo zajedno!</a:t>
            </a:r>
            <a:endParaRPr/>
          </a:p>
        </p:txBody>
      </p:sp>
      <p:sp>
        <p:nvSpPr>
          <p:cNvPr id="204" name="Google Shape;204;p12"/>
          <p:cNvSpPr txBox="1"/>
          <p:nvPr/>
        </p:nvSpPr>
        <p:spPr>
          <a:xfrm>
            <a:off x="2022675" y="1065822"/>
            <a:ext cx="8188125" cy="72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290"/>
              <a:buFont typeface="Quattrocento Sans"/>
              <a:buNone/>
            </a:pPr>
            <a:r>
              <a:rPr lang="hr-HR" sz="429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Tablica množenja brojem 10</a:t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/>
        </p:nvSpPr>
        <p:spPr>
          <a:xfrm>
            <a:off x="343289" y="942266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1" name="Google Shape;211;p13"/>
          <p:cNvSpPr txBox="1"/>
          <p:nvPr/>
        </p:nvSpPr>
        <p:spPr>
          <a:xfrm>
            <a:off x="343288" y="2189213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2" name="Google Shape;212;p13"/>
          <p:cNvSpPr txBox="1">
            <a:spLocks noGrp="1"/>
          </p:cNvSpPr>
          <p:nvPr>
            <p:ph type="body" idx="1"/>
          </p:nvPr>
        </p:nvSpPr>
        <p:spPr>
          <a:xfrm>
            <a:off x="491698" y="791632"/>
            <a:ext cx="10872988" cy="102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Tonka je kupila 30 sadnica raznog bilja.  Napravila je 10 gredica.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Koliko biljaka može stati u svaku gredicu?</a:t>
            </a:r>
            <a:endParaRPr/>
          </a:p>
        </p:txBody>
      </p:sp>
      <p:sp>
        <p:nvSpPr>
          <p:cNvPr id="213" name="Google Shape;213;p13"/>
          <p:cNvSpPr txBox="1"/>
          <p:nvPr/>
        </p:nvSpPr>
        <p:spPr>
          <a:xfrm>
            <a:off x="2899459" y="3575758"/>
            <a:ext cx="24481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32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30 - 10 = 20</a:t>
            </a:r>
            <a:endParaRPr sz="32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4" name="Google Shape;214;p13"/>
          <p:cNvSpPr txBox="1"/>
          <p:nvPr/>
        </p:nvSpPr>
        <p:spPr>
          <a:xfrm>
            <a:off x="439076" y="3575758"/>
            <a:ext cx="25458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32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Oduzimanje:</a:t>
            </a:r>
            <a:endParaRPr sz="32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2918433" y="4186725"/>
            <a:ext cx="23855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32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20 - 10 = 10</a:t>
            </a:r>
            <a:endParaRPr sz="32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2984966" y="4797692"/>
            <a:ext cx="21691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32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10 - 10 = 0</a:t>
            </a:r>
            <a:endParaRPr sz="32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6250004" y="3577688"/>
            <a:ext cx="20152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32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Dijeljenje:</a:t>
            </a:r>
            <a:endParaRPr sz="32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8" name="Google Shape;218;p13"/>
          <p:cNvSpPr txBox="1"/>
          <p:nvPr/>
        </p:nvSpPr>
        <p:spPr>
          <a:xfrm>
            <a:off x="8105104" y="3603768"/>
            <a:ext cx="21579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32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30 : 10 = 3</a:t>
            </a:r>
            <a:endParaRPr sz="32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6250004" y="4822705"/>
            <a:ext cx="562128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Odgovor: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 svaku gredicu mogu stati 3 biljke.</a:t>
            </a:r>
            <a:endParaRPr sz="28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498" y="1782215"/>
            <a:ext cx="2595548" cy="172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782" y="1782513"/>
            <a:ext cx="2595548" cy="172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7330" y="1782513"/>
            <a:ext cx="2595548" cy="172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243" y="1796413"/>
            <a:ext cx="2595548" cy="172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9702" y="2882180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0509" y="2897065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5250" y="2890919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5017" y="2898399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7642" y="2897065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2728" y="2909943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7883" y="2923048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0792" y="2909361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2417" y="2895068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237" y="2936159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9702" y="1773476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0509" y="1788361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5250" y="1782215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5017" y="1789695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7642" y="1788361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2728" y="1801239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7883" y="1814344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0792" y="1800657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4709" y="1799400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237" y="1827455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9702" y="2314485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0509" y="2329370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5250" y="2323224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5017" y="2330704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7642" y="2329370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2728" y="2342248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7883" y="2355353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0792" y="2341666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4709" y="2340409"/>
            <a:ext cx="556841" cy="5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0237" y="2368464"/>
            <a:ext cx="556841" cy="566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"/>
          <p:cNvSpPr txBox="1"/>
          <p:nvPr/>
        </p:nvSpPr>
        <p:spPr>
          <a:xfrm rot="-1659006">
            <a:off x="148747" y="951398"/>
            <a:ext cx="2957703" cy="70788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90"/>
              <a:buFont typeface="Quattrocento Sans"/>
              <a:buNone/>
            </a:pPr>
            <a:r>
              <a:rPr lang="hr-HR" sz="429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ZAPAMTI! </a:t>
            </a:r>
            <a:endParaRPr sz="429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2430496" y="1771582"/>
            <a:ext cx="24625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10 : 10 = 1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0" name="Google Shape;260;p14"/>
          <p:cNvSpPr txBox="1"/>
          <p:nvPr/>
        </p:nvSpPr>
        <p:spPr>
          <a:xfrm>
            <a:off x="2295042" y="2477342"/>
            <a:ext cx="2619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20 : 10 = 2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2295042" y="3274238"/>
            <a:ext cx="2619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30 : 10 = 3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2250158" y="4088682"/>
            <a:ext cx="26420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40 : 10 = 4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2216494" y="4968755"/>
            <a:ext cx="2619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50 : 10 = 5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4" name="Google Shape;264;p14"/>
          <p:cNvSpPr txBox="1"/>
          <p:nvPr/>
        </p:nvSpPr>
        <p:spPr>
          <a:xfrm>
            <a:off x="5574760" y="1751908"/>
            <a:ext cx="2619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60 : 10 = 6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5" name="Google Shape;265;p14"/>
          <p:cNvSpPr txBox="1"/>
          <p:nvPr/>
        </p:nvSpPr>
        <p:spPr>
          <a:xfrm>
            <a:off x="5585982" y="2481651"/>
            <a:ext cx="25971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70 : 10 = 7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5569150" y="3274238"/>
            <a:ext cx="2619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80 : 10 = 8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5585982" y="4088682"/>
            <a:ext cx="2619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90 : 10 = 9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5404842" y="4968755"/>
            <a:ext cx="30043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100 : 10 = 10</a:t>
            </a:r>
            <a:endParaRPr sz="4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69" name="Google Shape;2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7725" y="3313012"/>
            <a:ext cx="3486150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 txBox="1"/>
          <p:nvPr/>
        </p:nvSpPr>
        <p:spPr>
          <a:xfrm>
            <a:off x="8543124" y="4088682"/>
            <a:ext cx="1667676" cy="6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950"/>
              <a:buFont typeface="Quattrocento Sans"/>
              <a:buNone/>
            </a:pPr>
            <a:r>
              <a:rPr lang="hr-HR" sz="1950" b="1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Naučimo zajedno!</a:t>
            </a:r>
            <a:endParaRPr/>
          </a:p>
        </p:txBody>
      </p:sp>
      <p:sp>
        <p:nvSpPr>
          <p:cNvPr id="271" name="Google Shape;271;p14"/>
          <p:cNvSpPr txBox="1"/>
          <p:nvPr/>
        </p:nvSpPr>
        <p:spPr>
          <a:xfrm>
            <a:off x="2022675" y="1065822"/>
            <a:ext cx="8188125" cy="72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290"/>
              <a:buFont typeface="Quattrocento Sans"/>
              <a:buNone/>
            </a:pPr>
            <a:r>
              <a:rPr lang="hr-HR" sz="429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Tablica dijeljenja brojem 10</a:t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7098" y="3429141"/>
            <a:ext cx="923976" cy="61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6314" y="3660659"/>
            <a:ext cx="923976" cy="61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5174" y="3646049"/>
            <a:ext cx="923976" cy="61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6463" y="3536052"/>
            <a:ext cx="923976" cy="61328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5"/>
          <p:cNvSpPr txBox="1"/>
          <p:nvPr/>
        </p:nvSpPr>
        <p:spPr>
          <a:xfrm>
            <a:off x="343289" y="942266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343288" y="2189213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3" name="Google Shape;283;p15"/>
          <p:cNvSpPr txBox="1">
            <a:spLocks noGrp="1"/>
          </p:cNvSpPr>
          <p:nvPr>
            <p:ph type="body" idx="1"/>
          </p:nvPr>
        </p:nvSpPr>
        <p:spPr>
          <a:xfrm>
            <a:off x="491698" y="791632"/>
            <a:ext cx="10872988" cy="177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Tin i Tonka sakupljaju stari papir.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Sakupili su 100 kg starog papira. Žele ga raspodijeliti u 10 kutija.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Koliko će kilograma papira biti u svakoj kutiji?</a:t>
            </a:r>
            <a:endParaRPr/>
          </a:p>
        </p:txBody>
      </p:sp>
      <p:sp>
        <p:nvSpPr>
          <p:cNvPr id="284" name="Google Shape;284;p15"/>
          <p:cNvSpPr txBox="1"/>
          <p:nvPr/>
        </p:nvSpPr>
        <p:spPr>
          <a:xfrm>
            <a:off x="1228061" y="3066637"/>
            <a:ext cx="14959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32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Račun:</a:t>
            </a:r>
            <a:endParaRPr sz="32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5" name="Google Shape;285;p15"/>
          <p:cNvSpPr txBox="1"/>
          <p:nvPr/>
        </p:nvSpPr>
        <p:spPr>
          <a:xfrm>
            <a:off x="2723983" y="3082217"/>
            <a:ext cx="24657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32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100 : 10 = 10</a:t>
            </a:r>
            <a:endParaRPr sz="32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1228061" y="4959717"/>
            <a:ext cx="81550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hr-HR" sz="2800" dirty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Odgovor:  U svakoj će kutiji biti 10 kilograma papira.</a:t>
            </a:r>
            <a:endParaRPr sz="2800" dirty="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87" name="Google Shape;2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5748" y="2367130"/>
            <a:ext cx="9715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1126" y="3774523"/>
            <a:ext cx="923976" cy="61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56559" y="2559739"/>
            <a:ext cx="117157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9236" y="4103825"/>
            <a:ext cx="923976" cy="61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3372" y="3967304"/>
            <a:ext cx="923976" cy="61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905" y="4177284"/>
            <a:ext cx="923976" cy="61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5102" y="4203956"/>
            <a:ext cx="923976" cy="61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827" y="4346428"/>
            <a:ext cx="923976" cy="613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/>
          <p:nvPr/>
        </p:nvSpPr>
        <p:spPr>
          <a:xfrm>
            <a:off x="424666" y="933043"/>
            <a:ext cx="963373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5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Ponovimo što znamo</a:t>
            </a:r>
            <a:endParaRPr sz="45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00" name="Google Shape;300;p16" descr="A close up of a logo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4190" y="1717873"/>
            <a:ext cx="4111161" cy="29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6"/>
          <p:cNvSpPr txBox="1"/>
          <p:nvPr/>
        </p:nvSpPr>
        <p:spPr>
          <a:xfrm>
            <a:off x="8138534" y="2639835"/>
            <a:ext cx="12962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i="1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Volim matematiku</a:t>
            </a:r>
            <a:r>
              <a:rPr lang="hr-HR" sz="2800" i="1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 sz="2800" i="1">
              <a:solidFill>
                <a:srgbClr val="1E4E7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2" name="Google Shape;302;p16"/>
          <p:cNvSpPr txBox="1"/>
          <p:nvPr/>
        </p:nvSpPr>
        <p:spPr>
          <a:xfrm>
            <a:off x="2722652" y="2989780"/>
            <a:ext cx="351218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Matematička igra</a:t>
            </a:r>
            <a:endParaRPr sz="35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Rastavljanje riječi na slogove</a:t>
            </a:r>
            <a:endParaRPr/>
          </a:p>
        </p:txBody>
      </p:sp>
      <p:sp>
        <p:nvSpPr>
          <p:cNvPr id="308" name="Google Shape;308;p17"/>
          <p:cNvSpPr txBox="1"/>
          <p:nvPr/>
        </p:nvSpPr>
        <p:spPr>
          <a:xfrm>
            <a:off x="5929674" y="2675363"/>
            <a:ext cx="5473644" cy="70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509"/>
              <a:buFont typeface="Quattrocento Sans"/>
              <a:buNone/>
            </a:pPr>
            <a:r>
              <a:rPr lang="hr-HR" sz="3509" i="1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Koliko ova riječ ima slova?</a:t>
            </a: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5929674" y="3496261"/>
            <a:ext cx="5918337" cy="70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509"/>
              <a:buFont typeface="Quattrocento Sans"/>
              <a:buNone/>
            </a:pPr>
            <a:r>
              <a:rPr lang="hr-HR" sz="3509" i="1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Koliko ta riječ ima otvornika?</a:t>
            </a:r>
            <a:endParaRPr/>
          </a:p>
        </p:txBody>
      </p:sp>
      <p:sp>
        <p:nvSpPr>
          <p:cNvPr id="310" name="Google Shape;310;p17"/>
          <p:cNvSpPr txBox="1"/>
          <p:nvPr/>
        </p:nvSpPr>
        <p:spPr>
          <a:xfrm>
            <a:off x="2071777" y="2173928"/>
            <a:ext cx="3205618" cy="8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1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učenik</a:t>
            </a:r>
            <a:endParaRPr/>
          </a:p>
        </p:txBody>
      </p:sp>
      <p:sp>
        <p:nvSpPr>
          <p:cNvPr id="311" name="Google Shape;311;p17"/>
          <p:cNvSpPr txBox="1"/>
          <p:nvPr/>
        </p:nvSpPr>
        <p:spPr>
          <a:xfrm>
            <a:off x="2071777" y="3068237"/>
            <a:ext cx="3205618" cy="8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1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dijete</a:t>
            </a:r>
            <a:endParaRPr/>
          </a:p>
        </p:txBody>
      </p:sp>
      <p:sp>
        <p:nvSpPr>
          <p:cNvPr id="312" name="Google Shape;312;p17"/>
          <p:cNvSpPr txBox="1"/>
          <p:nvPr/>
        </p:nvSpPr>
        <p:spPr>
          <a:xfrm>
            <a:off x="2071777" y="3962546"/>
            <a:ext cx="3205618" cy="8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1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brzo</a:t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Igramo se</a:t>
            </a:r>
            <a:endParaRPr/>
          </a:p>
        </p:txBody>
      </p:sp>
      <p:sp>
        <p:nvSpPr>
          <p:cNvPr id="318" name="Google Shape;318;p18"/>
          <p:cNvSpPr txBox="1"/>
          <p:nvPr/>
        </p:nvSpPr>
        <p:spPr>
          <a:xfrm>
            <a:off x="2506893" y="2917859"/>
            <a:ext cx="607202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400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Rastavljanje riječi na slogove</a:t>
            </a:r>
            <a:endParaRPr sz="3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Spojnica</a:t>
            </a:r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body" idx="1"/>
          </p:nvPr>
        </p:nvSpPr>
        <p:spPr>
          <a:xfrm>
            <a:off x="691775" y="2181036"/>
            <a:ext cx="4193733" cy="307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solidFill>
                  <a:srgbClr val="2E75B5"/>
                </a:solidFill>
              </a:rPr>
              <a:t>Spojnica ( - ) je znak da smo riječ na kraju retka rastavili na dva dijela (slogove). </a:t>
            </a:r>
            <a:endParaRPr/>
          </a:p>
        </p:txBody>
      </p:sp>
      <p:pic>
        <p:nvPicPr>
          <p:cNvPr id="325" name="Google Shape;32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1373" y="1967593"/>
            <a:ext cx="5760000" cy="1549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1373" y="4116024"/>
            <a:ext cx="5760000" cy="140512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9"/>
          <p:cNvSpPr/>
          <p:nvPr/>
        </p:nvSpPr>
        <p:spPr>
          <a:xfrm>
            <a:off x="5434149" y="1967593"/>
            <a:ext cx="5969169" cy="1662369"/>
          </a:xfrm>
          <a:prstGeom prst="rect">
            <a:avLst/>
          </a:prstGeom>
          <a:noFill/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5434149" y="3987399"/>
            <a:ext cx="5969169" cy="1662369"/>
          </a:xfrm>
          <a:prstGeom prst="rect">
            <a:avLst/>
          </a:prstGeom>
          <a:noFill/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>
            <a:off x="872840" y="785482"/>
            <a:ext cx="4122241" cy="6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290"/>
              <a:buFont typeface="Quattrocento Sans"/>
              <a:buNone/>
            </a:pPr>
            <a:r>
              <a:rPr lang="hr-HR" sz="429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Radovi učenika:</a:t>
            </a:r>
            <a:endParaRPr/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29" y="1438710"/>
            <a:ext cx="2455857" cy="3798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0773" y="1436278"/>
            <a:ext cx="3773131" cy="38009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72" name="Google Shape;72;p2"/>
          <p:cNvSpPr txBox="1"/>
          <p:nvPr/>
        </p:nvSpPr>
        <p:spPr>
          <a:xfrm>
            <a:off x="872840" y="5355697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Rebeka, Maruševac</a:t>
            </a:r>
            <a:endParaRPr sz="1754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9687599" y="5355697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Sonja, Dubrovnik</a:t>
            </a:r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5130201" y="5355697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Mia, Darda</a:t>
            </a:r>
            <a:endParaRPr/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7991" y="1438710"/>
            <a:ext cx="3983311" cy="38009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022" y="1369423"/>
            <a:ext cx="5400000" cy="130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593" y="1369424"/>
            <a:ext cx="5622666" cy="13081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20"/>
          <p:cNvCxnSpPr/>
          <p:nvPr/>
        </p:nvCxnSpPr>
        <p:spPr>
          <a:xfrm>
            <a:off x="927463" y="1162594"/>
            <a:ext cx="4376057" cy="173736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" name="Google Shape;336;p20"/>
          <p:cNvCxnSpPr/>
          <p:nvPr/>
        </p:nvCxnSpPr>
        <p:spPr>
          <a:xfrm rot="10800000" flipH="1">
            <a:off x="927462" y="1162594"/>
            <a:ext cx="4376057" cy="173736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p20"/>
          <p:cNvSpPr/>
          <p:nvPr/>
        </p:nvSpPr>
        <p:spPr>
          <a:xfrm>
            <a:off x="6178732" y="1162594"/>
            <a:ext cx="5711054" cy="173736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0"/>
          <p:cNvSpPr txBox="1">
            <a:spLocks noGrp="1"/>
          </p:cNvSpPr>
          <p:nvPr>
            <p:ph type="body" idx="1"/>
          </p:nvPr>
        </p:nvSpPr>
        <p:spPr>
          <a:xfrm>
            <a:off x="725803" y="4584604"/>
            <a:ext cx="10672911" cy="62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solidFill>
                  <a:srgbClr val="2E75B5"/>
                </a:solidFill>
              </a:rPr>
              <a:t>U novi se redak ne smije prenositi jedno slovo.</a:t>
            </a:r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564417" y="3654296"/>
            <a:ext cx="2957703" cy="70788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90"/>
              <a:buFont typeface="Quattrocento Sans"/>
              <a:buNone/>
            </a:pPr>
            <a:r>
              <a:rPr lang="hr-HR" sz="429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ZAPAMTI! </a:t>
            </a:r>
            <a:endParaRPr sz="429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"/>
          <p:cNvSpPr/>
          <p:nvPr/>
        </p:nvSpPr>
        <p:spPr>
          <a:xfrm>
            <a:off x="6178732" y="1162594"/>
            <a:ext cx="5711054" cy="173736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1"/>
          <p:cNvSpPr txBox="1">
            <a:spLocks noGrp="1"/>
          </p:cNvSpPr>
          <p:nvPr>
            <p:ph type="body" idx="1"/>
          </p:nvPr>
        </p:nvSpPr>
        <p:spPr>
          <a:xfrm>
            <a:off x="725803" y="3914971"/>
            <a:ext cx="10672911" cy="179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r-HR" sz="3200">
                <a:solidFill>
                  <a:srgbClr val="2E75B5"/>
                </a:solidFill>
              </a:rPr>
              <a:t>Pazimo na urednost u pisanju. </a:t>
            </a:r>
            <a:endParaRPr sz="3200">
              <a:solidFill>
                <a:srgbClr val="2E75B5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>
                <a:solidFill>
                  <a:srgbClr val="2E75B5"/>
                </a:solidFill>
              </a:rPr>
              <a:t>Koristimo spojnicu sada kada znamo čemu ona služi. </a:t>
            </a:r>
            <a:endParaRPr sz="3200">
              <a:solidFill>
                <a:srgbClr val="2E75B5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>
                <a:solidFill>
                  <a:srgbClr val="2E75B5"/>
                </a:solidFill>
              </a:rPr>
              <a:t>Riječ mora biti unutar crtovlja. </a:t>
            </a:r>
            <a:endParaRPr sz="3200">
              <a:solidFill>
                <a:srgbClr val="2E75B5"/>
              </a:solidFill>
            </a:endParaRPr>
          </a:p>
        </p:txBody>
      </p:sp>
      <p:sp>
        <p:nvSpPr>
          <p:cNvPr id="346" name="Google Shape;346;p21"/>
          <p:cNvSpPr txBox="1"/>
          <p:nvPr/>
        </p:nvSpPr>
        <p:spPr>
          <a:xfrm>
            <a:off x="577479" y="3162609"/>
            <a:ext cx="2957703" cy="70788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90"/>
              <a:buFont typeface="Quattrocento Sans"/>
              <a:buNone/>
            </a:pPr>
            <a:r>
              <a:rPr lang="hr-HR" sz="429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ZAPAMTI! </a:t>
            </a:r>
            <a:endParaRPr sz="429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47" name="Google Shape;34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44" y="1407858"/>
            <a:ext cx="5510348" cy="7371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21"/>
          <p:cNvCxnSpPr/>
          <p:nvPr/>
        </p:nvCxnSpPr>
        <p:spPr>
          <a:xfrm rot="10800000" flipH="1">
            <a:off x="916477" y="907736"/>
            <a:ext cx="4376057" cy="173736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" name="Google Shape;349;p21"/>
          <p:cNvCxnSpPr/>
          <p:nvPr/>
        </p:nvCxnSpPr>
        <p:spPr>
          <a:xfrm>
            <a:off x="792683" y="907736"/>
            <a:ext cx="4376057" cy="173736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0" name="Google Shape;3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184" y="1355974"/>
            <a:ext cx="7145383" cy="94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259" y="1244045"/>
            <a:ext cx="5400000" cy="157445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/>
          <p:nvPr/>
        </p:nvSpPr>
        <p:spPr>
          <a:xfrm>
            <a:off x="5379940" y="1448823"/>
            <a:ext cx="655832" cy="637006"/>
          </a:xfrm>
          <a:prstGeom prst="ellipse">
            <a:avLst/>
          </a:prstGeom>
          <a:noFill/>
          <a:ln w="12700" cap="flat" cmpd="sng">
            <a:solidFill>
              <a:srgbClr val="FF5A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968" y="1366077"/>
            <a:ext cx="5400000" cy="15338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22"/>
          <p:cNvCxnSpPr/>
          <p:nvPr/>
        </p:nvCxnSpPr>
        <p:spPr>
          <a:xfrm>
            <a:off x="927463" y="1162594"/>
            <a:ext cx="4376057" cy="173736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9" name="Google Shape;359;p22"/>
          <p:cNvCxnSpPr/>
          <p:nvPr/>
        </p:nvCxnSpPr>
        <p:spPr>
          <a:xfrm rot="10800000" flipH="1">
            <a:off x="927462" y="1162594"/>
            <a:ext cx="4376057" cy="173736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0" name="Google Shape;360;p22"/>
          <p:cNvSpPr/>
          <p:nvPr/>
        </p:nvSpPr>
        <p:spPr>
          <a:xfrm>
            <a:off x="6178732" y="1264334"/>
            <a:ext cx="5711054" cy="173736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2"/>
          <p:cNvSpPr txBox="1">
            <a:spLocks noGrp="1"/>
          </p:cNvSpPr>
          <p:nvPr>
            <p:ph type="body" idx="1"/>
          </p:nvPr>
        </p:nvSpPr>
        <p:spPr>
          <a:xfrm>
            <a:off x="725803" y="4584604"/>
            <a:ext cx="10672911" cy="62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Pts val="3600"/>
              <a:buNone/>
            </a:pPr>
            <a:r>
              <a:rPr lang="hr-HR" sz="3600" dirty="0">
                <a:solidFill>
                  <a:srgbClr val="2E75B5"/>
                </a:solidFill>
              </a:rPr>
              <a:t>Glasovni skup </a:t>
            </a:r>
            <a:r>
              <a:rPr lang="hr-HR" sz="3600" i="1" dirty="0" err="1">
                <a:solidFill>
                  <a:srgbClr val="2E75B5"/>
                </a:solidFill>
              </a:rPr>
              <a:t>ije</a:t>
            </a:r>
            <a:r>
              <a:rPr lang="hr-HR" sz="3600" dirty="0">
                <a:solidFill>
                  <a:srgbClr val="2E75B5"/>
                </a:solidFill>
              </a:rPr>
              <a:t> ne rastavlja se.</a:t>
            </a:r>
            <a:endParaRPr dirty="0"/>
          </a:p>
        </p:txBody>
      </p:sp>
      <p:sp>
        <p:nvSpPr>
          <p:cNvPr id="362" name="Google Shape;362;p22"/>
          <p:cNvSpPr txBox="1"/>
          <p:nvPr/>
        </p:nvSpPr>
        <p:spPr>
          <a:xfrm>
            <a:off x="564417" y="3654296"/>
            <a:ext cx="2957703" cy="70788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90"/>
              <a:buFont typeface="Quattrocento Sans"/>
              <a:buNone/>
            </a:pPr>
            <a:r>
              <a:rPr lang="hr-HR" sz="429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ZAPAMTI! </a:t>
            </a:r>
            <a:endParaRPr sz="429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63" name="Google Shape;36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259" y="1421059"/>
            <a:ext cx="5400000" cy="1423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"/>
          <p:cNvSpPr txBox="1">
            <a:spLocks noGrp="1"/>
          </p:cNvSpPr>
          <p:nvPr>
            <p:ph type="title"/>
          </p:nvPr>
        </p:nvSpPr>
        <p:spPr>
          <a:xfrm>
            <a:off x="691775" y="829347"/>
            <a:ext cx="5277951" cy="76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000"/>
              <a:buFont typeface="Quattrocento Sans"/>
              <a:buNone/>
            </a:pPr>
            <a:r>
              <a:rPr lang="hr-HR" sz="4000"/>
              <a:t>Provjerimo što znamo..</a:t>
            </a:r>
            <a:endParaRPr/>
          </a:p>
        </p:txBody>
      </p:sp>
      <p:graphicFrame>
        <p:nvGraphicFramePr>
          <p:cNvPr id="369" name="Google Shape;369;p23"/>
          <p:cNvGraphicFramePr/>
          <p:nvPr/>
        </p:nvGraphicFramePr>
        <p:xfrm>
          <a:off x="3330750" y="1686317"/>
          <a:ext cx="8047000" cy="4139700"/>
        </p:xfrm>
        <a:graphic>
          <a:graphicData uri="http://schemas.openxmlformats.org/drawingml/2006/table">
            <a:tbl>
              <a:tblPr firstRow="1" bandRow="1">
                <a:noFill/>
                <a:tableStyleId>{3E360A09-9534-4F38-8A8E-20AB5329EAE6}</a:tableStyleId>
              </a:tblPr>
              <a:tblGrid>
                <a:gridCol w="402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800">
                          <a:solidFill>
                            <a:schemeClr val="lt1"/>
                          </a:solidFill>
                        </a:rPr>
                        <a:t>TOČNO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800">
                          <a:solidFill>
                            <a:schemeClr val="lt1"/>
                          </a:solidFill>
                        </a:rPr>
                        <a:t>NETOČNO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0" name="Google Shape;37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695" y="1743903"/>
            <a:ext cx="779679" cy="900000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1" name="Google Shape;37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5746" y="2772168"/>
            <a:ext cx="938389" cy="900000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2" name="Google Shape;37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617" y="4806786"/>
            <a:ext cx="925837" cy="900000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3" name="Google Shape;37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6338" y="2764864"/>
            <a:ext cx="1105116" cy="900000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4" name="Google Shape;374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0709" y="3785825"/>
            <a:ext cx="1220745" cy="900000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5" name="Google Shape;375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5746" y="3811418"/>
            <a:ext cx="1050718" cy="900000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6" name="Google Shape;376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55746" y="1732918"/>
            <a:ext cx="830769" cy="900000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7" name="Google Shape;377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55746" y="4850668"/>
            <a:ext cx="973558" cy="900000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Brojalica: En – ten – ti – ni </a:t>
            </a:r>
            <a:endParaRPr/>
          </a:p>
        </p:txBody>
      </p:sp>
      <p:pic>
        <p:nvPicPr>
          <p:cNvPr id="383" name="Google Shape;38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4229" y="2028636"/>
            <a:ext cx="2370103" cy="3301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Samovrednovanje</a:t>
            </a:r>
            <a:endParaRPr/>
          </a:p>
        </p:txBody>
      </p:sp>
      <p:sp>
        <p:nvSpPr>
          <p:cNvPr id="389" name="Google Shape;389;p25"/>
          <p:cNvSpPr txBox="1"/>
          <p:nvPr/>
        </p:nvSpPr>
        <p:spPr>
          <a:xfrm>
            <a:off x="2911425" y="2829900"/>
            <a:ext cx="69228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u="sng" dirty="0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procijeni svoje znanje</a:t>
            </a:r>
            <a:endParaRPr sz="4800" dirty="0">
              <a:solidFill>
                <a:schemeClr val="hlink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"/>
          <p:cNvSpPr txBox="1"/>
          <p:nvPr/>
        </p:nvSpPr>
        <p:spPr>
          <a:xfrm>
            <a:off x="915427" y="1152358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Domaća zadaća:</a:t>
            </a:r>
            <a:endParaRPr/>
          </a:p>
        </p:txBody>
      </p:sp>
      <p:pic>
        <p:nvPicPr>
          <p:cNvPr id="395" name="Google Shape;395;p26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6769" y="3070669"/>
            <a:ext cx="2360201" cy="2502667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6"/>
          <p:cNvSpPr txBox="1"/>
          <p:nvPr/>
        </p:nvSpPr>
        <p:spPr>
          <a:xfrm>
            <a:off x="3851019" y="2406595"/>
            <a:ext cx="7196742" cy="241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✔"/>
            </a:pPr>
            <a:r>
              <a:rPr lang="hr-HR" sz="3000" dirty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Nauči tablicu množenja i dijeljenja s 10.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2E82AF"/>
              </a:buClr>
              <a:buSzPts val="3000"/>
              <a:buFont typeface="Noto Sans Symbols"/>
              <a:buChar char="✔"/>
            </a:pPr>
            <a:r>
              <a:rPr lang="hr-HR" sz="3000" dirty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Izaberi iz svoje početnice priču i </a:t>
            </a:r>
            <a:endParaRPr lang="hr-HR" dirty="0">
              <a:ea typeface="Quattrocento Sans"/>
              <a:sym typeface="Quattrocento San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2E82AF"/>
              </a:buClr>
              <a:buSzPts val="3000"/>
            </a:pPr>
            <a:r>
              <a:rPr lang="hr-HR" sz="3000" dirty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  prepiši  5 rečenica pisanim slovima</a:t>
            </a:r>
            <a:endParaRPr lang="hr-HR" dirty="0">
              <a:ea typeface="Quattrocento Sans"/>
              <a:sym typeface="Quattrocento San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2E82AF"/>
              </a:buClr>
              <a:buSzPts val="3000"/>
            </a:pPr>
            <a:r>
              <a:rPr lang="hr-HR" sz="3000" dirty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  koristeći spojnicu. </a:t>
            </a:r>
            <a:endParaRPr dirty="0"/>
          </a:p>
        </p:txBody>
      </p:sp>
    </p:spTree>
  </p:cSld>
  <p:clrMapOvr>
    <a:masterClrMapping/>
  </p:clrMapOvr>
  <p:transition spd="med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7" descr="Slika na kojoj se prikazuje soba&#10;&#10;Opis je automatski generira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6063" y="2067392"/>
            <a:ext cx="3928600" cy="3118757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7"/>
          <p:cNvSpPr txBox="1">
            <a:spLocks noGrp="1"/>
          </p:cNvSpPr>
          <p:nvPr>
            <p:ph type="title"/>
          </p:nvPr>
        </p:nvSpPr>
        <p:spPr>
          <a:xfrm>
            <a:off x="915427" y="1152358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Lijepo i dobro:</a:t>
            </a:r>
            <a:endParaRPr/>
          </a:p>
        </p:txBody>
      </p:sp>
      <p:sp>
        <p:nvSpPr>
          <p:cNvPr id="403" name="Google Shape;403;p27"/>
          <p:cNvSpPr txBox="1">
            <a:spLocks noGrp="1"/>
          </p:cNvSpPr>
          <p:nvPr>
            <p:ph type="body" idx="2"/>
          </p:nvPr>
        </p:nvSpPr>
        <p:spPr>
          <a:xfrm>
            <a:off x="4804425" y="2380343"/>
            <a:ext cx="6910993" cy="242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>
                <a:solidFill>
                  <a:srgbClr val="2E75B5"/>
                </a:solidFill>
              </a:rPr>
              <a:t>Saznajte najdražu brojalicu iz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>
                <a:solidFill>
                  <a:srgbClr val="2E75B5"/>
                </a:solidFill>
              </a:rPr>
              <a:t>   djetinjstva vaših roditelja.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>
                <a:solidFill>
                  <a:srgbClr val="2E75B5"/>
                </a:solidFill>
              </a:rPr>
              <a:t>Izgovarajte imena svojih ukućana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>
                <a:solidFill>
                  <a:srgbClr val="2E75B5"/>
                </a:solidFill>
              </a:rPr>
              <a:t>   na slogove. </a:t>
            </a:r>
            <a:endParaRPr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7AD72986-1149-4221-8D4A-A9749DE655F9}"/>
              </a:ext>
            </a:extLst>
          </p:cNvPr>
          <p:cNvSpPr txBox="1"/>
          <p:nvPr/>
        </p:nvSpPr>
        <p:spPr>
          <a:xfrm>
            <a:off x="7915275" y="5414962"/>
            <a:ext cx="380285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/>
              <a:t>Izvor korištenih fotografija: Školska knjiga, </a:t>
            </a:r>
            <a:br>
              <a:rPr lang="hr-HR" dirty="0"/>
            </a:br>
            <a:r>
              <a:rPr lang="hr-HR" dirty="0"/>
              <a:t>                                           </a:t>
            </a:r>
            <a:r>
              <a:rPr lang="hr-HR" dirty="0" err="1"/>
              <a:t>Pixabay</a:t>
            </a:r>
            <a:endParaRPr lang="sr-Latn-RS" dirty="0" err="1"/>
          </a:p>
          <a:p>
            <a:pPr algn="l"/>
            <a:endParaRPr lang="hr-HR" dirty="0"/>
          </a:p>
        </p:txBody>
      </p:sp>
    </p:spTree>
  </p:cSld>
  <p:clrMapOvr>
    <a:masterClrMapping/>
  </p:clrMapOvr>
  <p:transition spd="med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8"/>
          <p:cNvSpPr txBox="1">
            <a:spLocks noGrp="1"/>
          </p:cNvSpPr>
          <p:nvPr>
            <p:ph type="body" idx="1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hr-HR" sz="5400" u="sng">
                <a:solidFill>
                  <a:schemeClr val="hlink"/>
                </a:solidFill>
                <a:hlinkClick r:id="rId3"/>
              </a:rPr>
              <a:t>skolanatrecem2@hrt.hr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  Škola na Trećem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409" name="Google Shape;40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9"/>
          <p:cNvSpPr txBox="1"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Quattrocento Sans"/>
              <a:buNone/>
            </a:pPr>
            <a:br>
              <a:rPr lang="hr-HR" sz="2800"/>
            </a:br>
            <a:r>
              <a:rPr lang="hr-HR" sz="2800"/>
              <a:t>Publikacija je izrađena u sklopu projekta „Podrška provedbi Cjelovite kurikularne reforme” koji sufinancira Europska unija </a:t>
            </a:r>
            <a:br>
              <a:rPr lang="hr-HR" sz="2800"/>
            </a:br>
            <a:r>
              <a:rPr lang="hr-HR" sz="2800"/>
              <a:t>iz Europskog socijalnog fonda. </a:t>
            </a:r>
            <a:br>
              <a:rPr lang="hr-HR" sz="2800"/>
            </a:br>
            <a:r>
              <a:rPr lang="hr-HR" sz="2800"/>
              <a:t>Nositelj projekta je Ministarstvo znanosti i obrazovanja. </a:t>
            </a:r>
            <a:br>
              <a:rPr lang="hr-HR" sz="2800"/>
            </a:br>
            <a:br>
              <a:rPr lang="hr-HR" sz="2800"/>
            </a:br>
            <a:r>
              <a:rPr lang="hr-HR" sz="2800"/>
              <a:t>Za sadržaj ove publikacije odgovorno je isključivo Ministarstvo znanosti i obrazovanja, publikacija ni na koji način ne odražava mišljenje Europske unije.</a:t>
            </a:r>
            <a:br>
              <a:rPr lang="hr-HR" sz="2800"/>
            </a:br>
            <a:br>
              <a:rPr lang="hr-HR" sz="2800"/>
            </a:br>
            <a:endParaRPr sz="2800"/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/>
          <p:nvPr/>
        </p:nvSpPr>
        <p:spPr>
          <a:xfrm>
            <a:off x="1187355" y="846695"/>
            <a:ext cx="470847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Pjesma za tatu </a:t>
            </a:r>
            <a:r>
              <a:rPr lang="hr-HR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Uz tatu mi nikada dosadno nije,​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jer uvijek me nasmije.​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Moj tata je jako zabavan,​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takav mi je svaki dan.​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Zna me lijepo obući 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 u školu odvući.​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 tako, što da vam kažem.​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To vam je moj dan,​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uz tatu jako zabavan.​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hr-HR" sz="1800" b="0" i="1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Romana, Trogir</a:t>
            </a:r>
            <a:r>
              <a:rPr lang="hr-HR" sz="2400" b="0" i="1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2400" b="0" i="1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9071" y="551768"/>
            <a:ext cx="3860398" cy="51885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60" y="980728"/>
            <a:ext cx="11537950" cy="41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0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skolazazivot.hr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kurikulum@mzo.hr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31"/>
          <p:cNvGrpSpPr/>
          <p:nvPr/>
        </p:nvGrpSpPr>
        <p:grpSpPr>
          <a:xfrm>
            <a:off x="1493737" y="2697210"/>
            <a:ext cx="1745941" cy="2704349"/>
            <a:chOff x="4350059" y="972105"/>
            <a:chExt cx="3737500" cy="4913790"/>
          </a:xfrm>
        </p:grpSpPr>
        <p:pic>
          <p:nvPicPr>
            <p:cNvPr id="430" name="Google Shape;430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0059" y="1073753"/>
              <a:ext cx="3613213" cy="4812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31"/>
            <p:cNvSpPr/>
            <p:nvPr/>
          </p:nvSpPr>
          <p:spPr>
            <a:xfrm>
              <a:off x="6533967" y="972105"/>
              <a:ext cx="1553592" cy="57704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31"/>
          <p:cNvSpPr txBox="1"/>
          <p:nvPr/>
        </p:nvSpPr>
        <p:spPr>
          <a:xfrm>
            <a:off x="648070" y="3042268"/>
            <a:ext cx="3701989" cy="76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1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33" name="Google Shape;43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6395" y="2426974"/>
            <a:ext cx="2438223" cy="300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1" descr="Slika na kojoj se prikazuje crtež&#10;&#10;Opis je automatski generir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3570" y="3652936"/>
            <a:ext cx="1906896" cy="20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1" descr="Slika na kojoj se prikazuje crtež&#10;&#10;Opis je automatski generira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3954" y="3004391"/>
            <a:ext cx="1493728" cy="250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/>
        </p:nvSpPr>
        <p:spPr>
          <a:xfrm>
            <a:off x="4794274" y="5093784"/>
            <a:ext cx="1282889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Nesa, Split</a:t>
            </a:r>
            <a:endParaRPr/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141" y="1107744"/>
            <a:ext cx="5520022" cy="38312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0113" y="1107744"/>
            <a:ext cx="2983109" cy="38312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89" name="Google Shape;89;p4"/>
          <p:cNvSpPr txBox="1"/>
          <p:nvPr/>
        </p:nvSpPr>
        <p:spPr>
          <a:xfrm>
            <a:off x="9150333" y="5093784"/>
            <a:ext cx="1282889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Vedran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4355" y="945391"/>
            <a:ext cx="6656057" cy="48277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5" name="Google Shape;95;p5"/>
          <p:cNvSpPr txBox="1"/>
          <p:nvPr/>
        </p:nvSpPr>
        <p:spPr>
          <a:xfrm>
            <a:off x="927431" y="1836360"/>
            <a:ext cx="2388975" cy="6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290"/>
              <a:buFont typeface="Quattrocento Sans"/>
              <a:buNone/>
            </a:pPr>
            <a:r>
              <a:rPr lang="hr-HR" sz="429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Pohvala: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6"/>
          <p:cNvGraphicFramePr/>
          <p:nvPr/>
        </p:nvGraphicFramePr>
        <p:xfrm>
          <a:off x="2320122" y="1429349"/>
          <a:ext cx="7943075" cy="4284115"/>
        </p:xfrm>
        <a:graphic>
          <a:graphicData uri="http://schemas.openxmlformats.org/drawingml/2006/table">
            <a:tbl>
              <a:tblPr firstRow="1" bandRow="1">
                <a:noFill/>
                <a:tableStyleId>{3E360A09-9534-4F38-8A8E-20AB5329EAE6}</a:tableStyleId>
              </a:tblPr>
              <a:tblGrid>
                <a:gridCol w="11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PONEDJELJAK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UTORAK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SRIJEDA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ČETVRTAK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PETAK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SUBOTA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NEDJELJA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solidFill>
                          <a:srgbClr val="FF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29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3" name="Google Shape;103;p6"/>
          <p:cNvSpPr txBox="1"/>
          <p:nvPr/>
        </p:nvSpPr>
        <p:spPr>
          <a:xfrm>
            <a:off x="7856496" y="858504"/>
            <a:ext cx="27399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ožujak 2020.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2320122" y="4950979"/>
            <a:ext cx="1106024" cy="955343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Danas:</a:t>
            </a:r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3699157" y="1987692"/>
            <a:ext cx="6632198" cy="261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3600"/>
            </a:pPr>
            <a:r>
              <a:rPr lang="hr-HR" sz="3600" dirty="0">
                <a:solidFill>
                  <a:srgbClr val="2E75B5"/>
                </a:solidFill>
              </a:rPr>
              <a:t> množimo i dijelimo brojem 10</a:t>
            </a:r>
            <a:endParaRPr dirty="0"/>
          </a:p>
          <a:p>
            <a:pPr marL="228600" indent="-228600">
              <a:buSzPts val="3600"/>
            </a:pPr>
            <a:r>
              <a:rPr lang="hr-HR" sz="3600" dirty="0">
                <a:solidFill>
                  <a:srgbClr val="2E75B5"/>
                </a:solidFill>
              </a:rPr>
              <a:t> rastavljamo riječi na slogove</a:t>
            </a:r>
            <a:endParaRPr dirty="0"/>
          </a:p>
          <a:p>
            <a:pPr marL="228600" indent="-228600">
              <a:buSzPts val="3600"/>
            </a:pPr>
            <a:r>
              <a:rPr lang="hr-HR" sz="3600" dirty="0">
                <a:solidFill>
                  <a:srgbClr val="2E75B5"/>
                </a:solidFill>
              </a:rPr>
              <a:t> koristimo spojnicu</a:t>
            </a:r>
            <a:endParaRPr dirty="0"/>
          </a:p>
          <a:p>
            <a:pPr marL="228600" indent="-228600">
              <a:buSzPts val="3600"/>
            </a:pPr>
            <a:r>
              <a:rPr lang="hr-HR" sz="3600" dirty="0">
                <a:solidFill>
                  <a:srgbClr val="2E75B5"/>
                </a:solidFill>
              </a:rPr>
              <a:t> izvodimo brojalicu u ritmu.</a:t>
            </a:r>
            <a:endParaRPr dirty="0"/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97402" y="2532014"/>
            <a:ext cx="1970371" cy="286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/>
          <p:nvPr/>
        </p:nvSpPr>
        <p:spPr>
          <a:xfrm>
            <a:off x="1514901" y="1002713"/>
            <a:ext cx="8898342" cy="7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Množenje i dijeljenje brojem 10</a:t>
            </a: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" name="Google Shape;118;p8"/>
          <p:cNvSpPr txBox="1"/>
          <p:nvPr/>
        </p:nvSpPr>
        <p:spPr>
          <a:xfrm>
            <a:off x="343289" y="942266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9" name="Google Shape;119;p8"/>
          <p:cNvSpPr txBox="1"/>
          <p:nvPr/>
        </p:nvSpPr>
        <p:spPr>
          <a:xfrm>
            <a:off x="343288" y="2189213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1"/>
          </p:nvPr>
        </p:nvSpPr>
        <p:spPr>
          <a:xfrm>
            <a:off x="901366" y="1963119"/>
            <a:ext cx="10541193" cy="212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Tonka želi iznenaditi baku. Želi joj uljepšati vrt. Kupit će joj sadnice raznog bilja.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Svaki dan u kasicu sprema 10 kuna.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Koliko kuna može uštedjeti za tjedan dana?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>
              <a:solidFill>
                <a:srgbClr val="2E75B5"/>
              </a:solidFill>
            </a:endParaRPr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8437" y="4083404"/>
            <a:ext cx="1574565" cy="146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"/>
          <p:cNvSpPr txBox="1"/>
          <p:nvPr/>
        </p:nvSpPr>
        <p:spPr>
          <a:xfrm>
            <a:off x="6482687" y="4849629"/>
            <a:ext cx="19303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tjedan = 7 dana</a:t>
            </a:r>
            <a:endParaRPr/>
          </a:p>
        </p:txBody>
      </p:sp>
      <p:cxnSp>
        <p:nvCxnSpPr>
          <p:cNvPr id="123" name="Google Shape;123;p8"/>
          <p:cNvCxnSpPr/>
          <p:nvPr/>
        </p:nvCxnSpPr>
        <p:spPr>
          <a:xfrm>
            <a:off x="6482687" y="5249739"/>
            <a:ext cx="5202838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" name="Google Shape;12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078" y="3721516"/>
            <a:ext cx="3305262" cy="18764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/>
          <p:nvPr/>
        </p:nvSpPr>
        <p:spPr>
          <a:xfrm>
            <a:off x="10522857" y="3444214"/>
            <a:ext cx="14075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ožujak 2020.</a:t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9"/>
          <p:cNvGraphicFramePr/>
          <p:nvPr>
            <p:extLst>
              <p:ext uri="{D42A27DB-BD31-4B8C-83A1-F6EECF244321}">
                <p14:modId xmlns:p14="http://schemas.microsoft.com/office/powerpoint/2010/main" val="185330387"/>
              </p:ext>
            </p:extLst>
          </p:nvPr>
        </p:nvGraphicFramePr>
        <p:xfrm>
          <a:off x="571499" y="2381249"/>
          <a:ext cx="11213146" cy="2571964"/>
        </p:xfrm>
        <a:graphic>
          <a:graphicData uri="http://schemas.openxmlformats.org/drawingml/2006/table">
            <a:tbl>
              <a:tblPr firstRow="1" bandRow="1">
                <a:noFill/>
                <a:tableStyleId>{3E360A09-9534-4F38-8A8E-20AB5329EAE6}</a:tableStyleId>
              </a:tblPr>
              <a:tblGrid>
                <a:gridCol w="160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1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1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169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b="1" u="none" strike="noStrike" cap="none">
                          <a:solidFill>
                            <a:srgbClr val="2E75B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ponedjeljak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b="1" u="none" strike="noStrike" cap="none">
                          <a:solidFill>
                            <a:srgbClr val="2E75B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utorak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b="1" u="none" strike="noStrike" cap="none">
                          <a:solidFill>
                            <a:srgbClr val="2E75B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srijeda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b="1" u="none" strike="noStrike" cap="none">
                          <a:solidFill>
                            <a:srgbClr val="2E75B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četvrtak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b="1" u="none" strike="noStrike" cap="none">
                          <a:solidFill>
                            <a:srgbClr val="2E75B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petak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b="1" u="none" strike="noStrike" cap="none">
                          <a:solidFill>
                            <a:srgbClr val="2E75B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subota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b="1" u="none" strike="noStrike" cap="none">
                          <a:solidFill>
                            <a:srgbClr val="2E75B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nedjelja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02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1" name="Google Shape;131;p9"/>
          <p:cNvSpPr txBox="1"/>
          <p:nvPr/>
        </p:nvSpPr>
        <p:spPr>
          <a:xfrm>
            <a:off x="711201" y="1205913"/>
            <a:ext cx="8898342" cy="7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Pogledajmo tablicu:</a:t>
            </a: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2" name="Google Shape;1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077" y="3719285"/>
            <a:ext cx="1366116" cy="82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1849" y="3719285"/>
            <a:ext cx="1366116" cy="82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155" y="3719283"/>
            <a:ext cx="1366116" cy="82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2461" y="3719283"/>
            <a:ext cx="1366116" cy="82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2049" y="3719284"/>
            <a:ext cx="1366116" cy="82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2261" y="3719282"/>
            <a:ext cx="1366116" cy="82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237" y="3719281"/>
            <a:ext cx="1366116" cy="82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CD10F59D587A4AA3026165A57E4632" ma:contentTypeVersion="10" ma:contentTypeDescription="Stvaranje novog dokumenta." ma:contentTypeScope="" ma:versionID="6d13986655107aee7766c306202baf39">
  <xsd:schema xmlns:xsd="http://www.w3.org/2001/XMLSchema" xmlns:xs="http://www.w3.org/2001/XMLSchema" xmlns:p="http://schemas.microsoft.com/office/2006/metadata/properties" xmlns:ns2="9e35bf89-78aa-460c-be0b-ce41932056ff" targetNamespace="http://schemas.microsoft.com/office/2006/metadata/properties" ma:root="true" ma:fieldsID="a92619d739f12db4199cb85218a575a4" ns2:_="">
    <xsd:import namespace="9e35bf89-78aa-460c-be0b-ce4193205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BDD715-8152-4030-B4EF-2D7EB35220A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8ECD79-AE91-4DA4-A1E1-101970B886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35bf89-78aa-460c-be0b-ce4193205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F64665-153A-4A4D-8985-3AF83BA3E1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31</Slides>
  <Notes>31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2" baseType="lpstr"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Danas: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Rastavljanje riječi na slogove</vt:lpstr>
      <vt:lpstr>Igramo se</vt:lpstr>
      <vt:lpstr>Spojnica</vt:lpstr>
      <vt:lpstr>PowerPoint prezentacija</vt:lpstr>
      <vt:lpstr>PowerPoint prezentacija</vt:lpstr>
      <vt:lpstr>PowerPoint prezentacija</vt:lpstr>
      <vt:lpstr>Provjerimo što znamo..</vt:lpstr>
      <vt:lpstr>Brojalica: En – ten – ti – ni </vt:lpstr>
      <vt:lpstr>Samovrednovanje</vt:lpstr>
      <vt:lpstr>PowerPoint prezentacija</vt:lpstr>
      <vt:lpstr>Lijepo i dobro:</vt:lpstr>
      <vt:lpstr>PowerPoint prezentacija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revision>70</cp:revision>
  <dcterms:created xsi:type="dcterms:W3CDTF">2020-03-11T10:56:06Z</dcterms:created>
  <dcterms:modified xsi:type="dcterms:W3CDTF">2020-03-28T20:01:16Z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