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9309100" cy="7053263"/>
  <p:embeddedFontLst>
    <p:embeddedFont>
      <p:font typeface="Candara" panose="020E0502030303020204" pitchFamily="34" charset="0"/>
      <p:regular r:id="rId29"/>
      <p:bold r:id="rId30"/>
      <p:italic r:id="rId31"/>
      <p:boldItalic r:id="rId32"/>
    </p:embeddedFont>
    <p:embeddedFont>
      <p:font typeface="Quattrocento Sans" panose="020B060402020202020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8331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i4rHaqvWh7wkdB/xKlgOjnpc/T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E15A3D-C42A-4C94-B3E0-4A93563429F7}">
  <a:tblStyle styleId="{74E15A3D-C42A-4C94-B3E0-4A93563429F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4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8331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73003" y="0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hr-HR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17088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/>
              <a:t>Obavezni prvi slajd, stoji otvoren prije početka prezentacije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/>
              <a:t>Na njemu ništa ne mijenjate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" name="Google Shape;60;p1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r-H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983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54898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1881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33706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85108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4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p14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r-HR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361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78233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6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16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r-HR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726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667430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8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18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r-HR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9682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19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19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r-HR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5580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93006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782664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1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6391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2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99891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3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06" name="Google Shape;30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664690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24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/>
              <a:t>Obavezan predzadnji slajd, na njemu ništa ne mijenjate!</a:t>
            </a:r>
            <a:endParaRPr/>
          </a:p>
        </p:txBody>
      </p:sp>
      <p:sp>
        <p:nvSpPr>
          <p:cNvPr id="314" name="Google Shape;314;p24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r-HR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52545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p25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/>
              <a:t>Obavezni zadnji slajd, stoji otvoren na kraju prezentacije, za vrijeme pitanja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/>
              <a:t>Na njemu ništa ne mijenjate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p25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hr-HR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37246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26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p26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fld id="{00000000-1234-1234-1234-123412341234}" type="slidenum">
              <a:rPr lang="hr-HR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2271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37214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88005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5746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48459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04654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7409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92543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8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body" idx="1"/>
          </p:nvPr>
        </p:nvSpPr>
        <p:spPr>
          <a:xfrm rot="5400000">
            <a:off x="4222124" y="-1292125"/>
            <a:ext cx="3872380" cy="10541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78" y="-30152"/>
            <a:ext cx="12193057" cy="325554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2" name="Google Shape;3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04478"/>
            <a:ext cx="12193057" cy="3255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lagođeni izgled">
  <p:cSld name="Prilagođeni izgled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5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-37197"/>
            <a:ext cx="12193057" cy="1449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7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Char char="▪"/>
              <a:defRPr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/>
          <p:nvPr/>
        </p:nvSpPr>
        <p:spPr>
          <a:xfrm>
            <a:off x="6388619" y="6046308"/>
            <a:ext cx="2111433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hr-HR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 </a:t>
            </a: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Podrška provedbi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Cjelovite kurikularne</a:t>
            </a:r>
            <a:b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reforme (CKR)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2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269474" y="5914662"/>
            <a:ext cx="1994805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61674" y="5974848"/>
            <a:ext cx="148346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7" descr="lenta prava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624392" y="5959560"/>
            <a:ext cx="2212941" cy="72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okwidgets.com/play/ENRLVD?teacher_id=663265185733017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jpg"/><Relationship Id="rId4" Type="http://schemas.openxmlformats.org/officeDocument/2006/relationships/image" Target="../media/image29.png"/><Relationship Id="rId9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okwidgets.com/play/ENVVEF?teacher_id=6632651857330176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kolanatrecem2@hrt.hr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g"/><Relationship Id="rId5" Type="http://schemas.openxmlformats.org/officeDocument/2006/relationships/image" Target="../media/image18.jp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1050550/hrvatski-jezik/slo%c5%bei-rije%c4%8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249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2" y="4866468"/>
            <a:ext cx="12191999" cy="199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7266" y="1715328"/>
            <a:ext cx="10058400" cy="3589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"/>
          <p:cNvSpPr txBox="1">
            <a:spLocks noGrp="1"/>
          </p:cNvSpPr>
          <p:nvPr>
            <p:ph type="title"/>
          </p:nvPr>
        </p:nvSpPr>
        <p:spPr>
          <a:xfrm>
            <a:off x="838200" y="665381"/>
            <a:ext cx="2469631" cy="863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Kazalište</a:t>
            </a:r>
            <a:endParaRPr/>
          </a:p>
        </p:txBody>
      </p:sp>
      <p:pic>
        <p:nvPicPr>
          <p:cNvPr id="130" name="Google Shape;130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7031" y="1614152"/>
            <a:ext cx="5181600" cy="352186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0"/>
          <p:cNvSpPr txBox="1">
            <a:spLocks noGrp="1"/>
          </p:cNvSpPr>
          <p:nvPr>
            <p:ph type="body" idx="2"/>
          </p:nvPr>
        </p:nvSpPr>
        <p:spPr>
          <a:xfrm>
            <a:off x="6148316" y="1778745"/>
            <a:ext cx="5181600" cy="251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>
              <a:spcBef>
                <a:spcPts val="0"/>
              </a:spcBef>
              <a:buSzPts val="3600"/>
              <a:buNone/>
            </a:pPr>
            <a:r>
              <a:rPr lang="hr-HR" sz="3200" dirty="0" smtClean="0">
                <a:solidFill>
                  <a:srgbClr val="2E75B5"/>
                </a:solidFill>
              </a:rPr>
              <a:t>Mirno sjedimo </a:t>
            </a:r>
            <a:r>
              <a:rPr lang="hr-HR" sz="3200" dirty="0">
                <a:solidFill>
                  <a:srgbClr val="2E75B5"/>
                </a:solidFill>
              </a:rPr>
              <a:t>i </a:t>
            </a:r>
            <a:r>
              <a:rPr lang="hr-HR" sz="3200" dirty="0" smtClean="0">
                <a:solidFill>
                  <a:srgbClr val="2E75B5"/>
                </a:solidFill>
              </a:rPr>
              <a:t>pratimo predstavu.</a:t>
            </a:r>
          </a:p>
          <a:p>
            <a:pPr marL="0" lvl="0" indent="0">
              <a:spcBef>
                <a:spcPts val="0"/>
              </a:spcBef>
              <a:buSzPts val="3600"/>
              <a:buNone/>
            </a:pPr>
            <a:endParaRPr lang="hr-HR" sz="3200" dirty="0"/>
          </a:p>
          <a:p>
            <a:pPr marL="0" lvl="0" indent="0">
              <a:spcBef>
                <a:spcPts val="0"/>
              </a:spcBef>
              <a:buSzPts val="3600"/>
              <a:buNone/>
            </a:pPr>
            <a:r>
              <a:rPr lang="hr-HR" sz="3200" dirty="0" smtClean="0">
                <a:solidFill>
                  <a:srgbClr val="2E75B5"/>
                </a:solidFill>
              </a:rPr>
              <a:t>Tiho smo i ne pričamo.</a:t>
            </a:r>
          </a:p>
          <a:p>
            <a:pPr marL="0" lvl="0" indent="0">
              <a:spcBef>
                <a:spcPts val="0"/>
              </a:spcBef>
              <a:buSzPts val="3600"/>
              <a:buNone/>
            </a:pPr>
            <a:endParaRPr lang="hr-HR" sz="3200" dirty="0" smtClean="0">
              <a:solidFill>
                <a:srgbClr val="2E75B5"/>
              </a:solidFill>
            </a:endParaRPr>
          </a:p>
          <a:p>
            <a:pPr marL="0" lvl="0" indent="0">
              <a:spcBef>
                <a:spcPts val="0"/>
              </a:spcBef>
              <a:buSzPts val="3600"/>
              <a:buNone/>
            </a:pPr>
            <a:r>
              <a:rPr lang="hr-HR" sz="3200" dirty="0" smtClean="0">
                <a:solidFill>
                  <a:srgbClr val="2E75B5"/>
                </a:solidFill>
              </a:rPr>
              <a:t>Ne jedemo i ne pijemo.</a:t>
            </a:r>
          </a:p>
          <a:p>
            <a:pPr marL="0" lvl="0" indent="0">
              <a:spcBef>
                <a:spcPts val="0"/>
              </a:spcBef>
              <a:buSzPts val="3600"/>
              <a:buNone/>
            </a:pPr>
            <a:endParaRPr lang="hr-HR" sz="3200" dirty="0" smtClean="0">
              <a:solidFill>
                <a:srgbClr val="2E75B5"/>
              </a:solidFill>
            </a:endParaRPr>
          </a:p>
          <a:p>
            <a:pPr marL="0" lvl="0" indent="0">
              <a:spcBef>
                <a:spcPts val="0"/>
              </a:spcBef>
              <a:buSzPts val="3600"/>
              <a:buNone/>
            </a:pPr>
            <a:endParaRPr lang="hr-HR" sz="3200" dirty="0">
              <a:solidFill>
                <a:srgbClr val="2E75B5"/>
              </a:solidFill>
            </a:endParaRPr>
          </a:p>
          <a:p>
            <a:pPr marL="0" lvl="0" indent="0">
              <a:spcBef>
                <a:spcPts val="0"/>
              </a:spcBef>
              <a:buSzPts val="3600"/>
              <a:buNone/>
            </a:pPr>
            <a:endParaRPr lang="hr-HR" sz="3200" dirty="0">
              <a:solidFill>
                <a:srgbClr val="2E75B5"/>
              </a:solidFill>
            </a:endParaRPr>
          </a:p>
        </p:txBody>
      </p:sp>
      <p:sp>
        <p:nvSpPr>
          <p:cNvPr id="132" name="Google Shape;132;p10"/>
          <p:cNvSpPr txBox="1"/>
          <p:nvPr/>
        </p:nvSpPr>
        <p:spPr>
          <a:xfrm>
            <a:off x="6148316" y="665381"/>
            <a:ext cx="5205484" cy="863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 sz="44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Bonton u kazalištu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0"/>
          <p:cNvSpPr txBox="1"/>
          <p:nvPr/>
        </p:nvSpPr>
        <p:spPr>
          <a:xfrm>
            <a:off x="6148316" y="4442984"/>
            <a:ext cx="5672351" cy="88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600"/>
              <a:buFont typeface="Noto Sans Symbols"/>
              <a:buNone/>
            </a:pPr>
            <a:r>
              <a:rPr lang="hr-HR" sz="3600" b="0" i="0" u="none" strike="noStrike" cap="none" dirty="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Pljeskom nagradim </a:t>
            </a:r>
            <a:r>
              <a:rPr lang="hr-HR" sz="3600" b="0" i="0" u="none" strike="noStrike" cap="none" dirty="0" smtClean="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glumce.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 txBox="1">
            <a:spLocks noGrp="1"/>
          </p:cNvSpPr>
          <p:nvPr>
            <p:ph type="title"/>
          </p:nvPr>
        </p:nvSpPr>
        <p:spPr>
          <a:xfrm>
            <a:off x="3271322" y="2103437"/>
            <a:ext cx="57391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5000"/>
              <a:buFont typeface="Quattrocento Sans"/>
              <a:buNone/>
            </a:pPr>
            <a:r>
              <a:rPr lang="hr-HR" sz="5000"/>
              <a:t>Pravilna prehrana </a:t>
            </a:r>
            <a:endParaRPr/>
          </a:p>
        </p:txBody>
      </p:sp>
      <p:sp>
        <p:nvSpPr>
          <p:cNvPr id="141" name="Google Shape;141;p11"/>
          <p:cNvSpPr txBox="1"/>
          <p:nvPr/>
        </p:nvSpPr>
        <p:spPr>
          <a:xfrm>
            <a:off x="5402226" y="3883625"/>
            <a:ext cx="45516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hr-HR" sz="50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Ivana Bolfan</a:t>
            </a:r>
            <a:endParaRPr sz="5000" b="0" i="0" u="none" strike="noStrike" cap="none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Dopuni rečenice:</a:t>
            </a:r>
            <a:endParaRPr/>
          </a:p>
        </p:txBody>
      </p:sp>
      <p:sp>
        <p:nvSpPr>
          <p:cNvPr id="147" name="Google Shape;147;p12"/>
          <p:cNvSpPr txBox="1">
            <a:spLocks noGrp="1"/>
          </p:cNvSpPr>
          <p:nvPr>
            <p:ph type="body" idx="1"/>
          </p:nvPr>
        </p:nvSpPr>
        <p:spPr>
          <a:xfrm>
            <a:off x="533965" y="1829255"/>
            <a:ext cx="11224189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hr-HR" sz="3600">
                <a:solidFill>
                  <a:srgbClr val="2E75B5"/>
                </a:solidFill>
              </a:rPr>
              <a:t>Igrokaz se izvodi na ______________.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hr-HR" sz="3600">
                <a:solidFill>
                  <a:srgbClr val="2E75B5"/>
                </a:solidFill>
              </a:rPr>
              <a:t>Igrokaz izvode __________.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hr-HR" sz="3600">
                <a:solidFill>
                  <a:srgbClr val="2E75B5"/>
                </a:solidFill>
              </a:rPr>
              <a:t>Glumci preuzimaju različite _________.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hr-HR" sz="3600">
                <a:solidFill>
                  <a:srgbClr val="2E75B5"/>
                </a:solidFill>
              </a:rPr>
              <a:t>U kazalištu igrokaz gleda ___________.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hr-HR" sz="3600">
                <a:solidFill>
                  <a:srgbClr val="2E75B5"/>
                </a:solidFill>
              </a:rPr>
              <a:t>Na kraju igrokaza publika glumce nagrađuje ___________.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 sz="3600">
              <a:solidFill>
                <a:srgbClr val="2E75B5"/>
              </a:solidFill>
            </a:endParaRPr>
          </a:p>
        </p:txBody>
      </p:sp>
      <p:sp>
        <p:nvSpPr>
          <p:cNvPr id="148" name="Google Shape;148;p12"/>
          <p:cNvSpPr txBox="1"/>
          <p:nvPr/>
        </p:nvSpPr>
        <p:spPr>
          <a:xfrm>
            <a:off x="4764840" y="1710532"/>
            <a:ext cx="221945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pozornici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2"/>
          <p:cNvSpPr txBox="1"/>
          <p:nvPr/>
        </p:nvSpPr>
        <p:spPr>
          <a:xfrm>
            <a:off x="3719700" y="2328209"/>
            <a:ext cx="16562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glumci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2"/>
          <p:cNvSpPr txBox="1"/>
          <p:nvPr/>
        </p:nvSpPr>
        <p:spPr>
          <a:xfrm>
            <a:off x="6145518" y="2940645"/>
            <a:ext cx="14334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uloge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2"/>
          <p:cNvSpPr txBox="1"/>
          <p:nvPr/>
        </p:nvSpPr>
        <p:spPr>
          <a:xfrm>
            <a:off x="5794461" y="3546546"/>
            <a:ext cx="178446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publika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2"/>
          <p:cNvSpPr txBox="1"/>
          <p:nvPr/>
        </p:nvSpPr>
        <p:spPr>
          <a:xfrm>
            <a:off x="9403299" y="4203650"/>
            <a:ext cx="2354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pljeskom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523483" y="750740"/>
            <a:ext cx="2911438" cy="2897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Ponovimo što znamo…</a:t>
            </a:r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body" idx="1"/>
          </p:nvPr>
        </p:nvSpPr>
        <p:spPr>
          <a:xfrm>
            <a:off x="3686335" y="3067519"/>
            <a:ext cx="4377009" cy="811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hr-HR" sz="4400" u="sng">
                <a:solidFill>
                  <a:srgbClr val="2E75B5"/>
                </a:solidFill>
                <a:hlinkClick r:id="rId3"/>
              </a:rPr>
              <a:t>Kartice DA - NE</a:t>
            </a:r>
            <a:endParaRPr sz="4400">
              <a:solidFill>
                <a:srgbClr val="2E75B5"/>
              </a:solidFill>
            </a:endParaRPr>
          </a:p>
        </p:txBody>
      </p:sp>
      <p:pic>
        <p:nvPicPr>
          <p:cNvPr id="160" name="Google Shape;160;p13" descr="Slika na kojoj se prikazuje crtež&#10;&#10;Opis je automatski generir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6134" y="2835969"/>
            <a:ext cx="2360201" cy="2502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0885" y="1385061"/>
            <a:ext cx="6596896" cy="466421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4"/>
          <p:cNvSpPr txBox="1"/>
          <p:nvPr/>
        </p:nvSpPr>
        <p:spPr>
          <a:xfrm>
            <a:off x="1514901" y="1002713"/>
            <a:ext cx="8898342" cy="7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 sz="44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Dijeljenje brojevima 1 i 0</a:t>
            </a:r>
            <a:endParaRPr sz="4400" b="0" i="0" u="none" strike="noStrike" cap="none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8" name="Google Shape;168;p14"/>
          <p:cNvSpPr txBox="1"/>
          <p:nvPr/>
        </p:nvSpPr>
        <p:spPr>
          <a:xfrm>
            <a:off x="1376625" y="5022575"/>
            <a:ext cx="8112900" cy="9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 sz="4400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                                                            </a:t>
            </a:r>
            <a:endParaRPr sz="4400" b="0" i="0" u="none" strike="noStrike" cap="none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9" name="Google Shape;169;p14"/>
          <p:cNvSpPr txBox="1"/>
          <p:nvPr/>
        </p:nvSpPr>
        <p:spPr>
          <a:xfrm>
            <a:off x="343288" y="2189213"/>
            <a:ext cx="10179569" cy="1231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endParaRPr sz="4400" b="0" i="0" u="none" strike="noStrike" cap="none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0" name="Google Shape;170;p14"/>
          <p:cNvSpPr txBox="1">
            <a:spLocks noGrp="1"/>
          </p:cNvSpPr>
          <p:nvPr>
            <p:ph type="body" idx="1"/>
          </p:nvPr>
        </p:nvSpPr>
        <p:spPr>
          <a:xfrm>
            <a:off x="681436" y="1950918"/>
            <a:ext cx="5873506" cy="3370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>
                <a:solidFill>
                  <a:srgbClr val="2E75B5"/>
                </a:solidFill>
              </a:rPr>
              <a:t>Sjećate li se Tina koji je prošli put postavljao čaše na stol? Stavljao je jednu po jednu.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>
                <a:solidFill>
                  <a:srgbClr val="2E75B5"/>
                </a:solidFill>
              </a:rPr>
              <a:t>Nakon ručka Tin je pokupio čaše sa stola. Trebao ih je staviti u perilicu posuđa.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>
              <a:solidFill>
                <a:srgbClr val="2E75B5"/>
              </a:solidFill>
            </a:endParaRPr>
          </a:p>
        </p:txBody>
      </p:sp>
      <p:pic>
        <p:nvPicPr>
          <p:cNvPr id="171" name="Google Shape;17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6976" y="3863375"/>
            <a:ext cx="1437966" cy="2129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 txBox="1"/>
          <p:nvPr/>
        </p:nvSpPr>
        <p:spPr>
          <a:xfrm>
            <a:off x="1459998" y="1191306"/>
            <a:ext cx="161134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6 - 1 = 5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7" name="Google Shape;177;p15"/>
          <p:cNvSpPr txBox="1"/>
          <p:nvPr/>
        </p:nvSpPr>
        <p:spPr>
          <a:xfrm>
            <a:off x="1451984" y="1773722"/>
            <a:ext cx="161935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5 - 1 = 4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8" name="Google Shape;178;p15"/>
          <p:cNvSpPr txBox="1"/>
          <p:nvPr/>
        </p:nvSpPr>
        <p:spPr>
          <a:xfrm>
            <a:off x="1459998" y="2417858"/>
            <a:ext cx="161935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4 - 1 = 3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9" name="Google Shape;179;p15"/>
          <p:cNvSpPr txBox="1"/>
          <p:nvPr/>
        </p:nvSpPr>
        <p:spPr>
          <a:xfrm>
            <a:off x="1459998" y="3085299"/>
            <a:ext cx="161134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3 - 1 = 2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0" name="Google Shape;180;p15"/>
          <p:cNvSpPr txBox="1"/>
          <p:nvPr/>
        </p:nvSpPr>
        <p:spPr>
          <a:xfrm>
            <a:off x="1483659" y="3730489"/>
            <a:ext cx="155683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2 - 1 = 1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1" name="Google Shape;181;p15"/>
          <p:cNvSpPr txBox="1"/>
          <p:nvPr/>
        </p:nvSpPr>
        <p:spPr>
          <a:xfrm>
            <a:off x="1491256" y="4294364"/>
            <a:ext cx="155683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1 - 1 = 0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82" name="Google Shape;18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6763" y="1669231"/>
            <a:ext cx="4393076" cy="64414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5"/>
          <p:cNvSpPr txBox="1"/>
          <p:nvPr/>
        </p:nvSpPr>
        <p:spPr>
          <a:xfrm>
            <a:off x="6477667" y="2208976"/>
            <a:ext cx="31290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5"/>
          <p:cNvSpPr txBox="1"/>
          <p:nvPr/>
        </p:nvSpPr>
        <p:spPr>
          <a:xfrm>
            <a:off x="7781646" y="2208976"/>
            <a:ext cx="3690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5"/>
          <p:cNvSpPr txBox="1"/>
          <p:nvPr/>
        </p:nvSpPr>
        <p:spPr>
          <a:xfrm>
            <a:off x="7098471" y="2208976"/>
            <a:ext cx="3690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5"/>
          <p:cNvSpPr txBox="1"/>
          <p:nvPr/>
        </p:nvSpPr>
        <p:spPr>
          <a:xfrm>
            <a:off x="9075886" y="2208976"/>
            <a:ext cx="3690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5"/>
          <p:cNvSpPr txBox="1"/>
          <p:nvPr/>
        </p:nvSpPr>
        <p:spPr>
          <a:xfrm>
            <a:off x="8423825" y="2208976"/>
            <a:ext cx="3754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5"/>
          <p:cNvSpPr txBox="1"/>
          <p:nvPr/>
        </p:nvSpPr>
        <p:spPr>
          <a:xfrm>
            <a:off x="9751479" y="2208976"/>
            <a:ext cx="3690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5"/>
          <p:cNvSpPr txBox="1"/>
          <p:nvPr/>
        </p:nvSpPr>
        <p:spPr>
          <a:xfrm>
            <a:off x="5830751" y="2208976"/>
            <a:ext cx="3690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5"/>
          <p:cNvSpPr txBox="1"/>
          <p:nvPr/>
        </p:nvSpPr>
        <p:spPr>
          <a:xfrm>
            <a:off x="6133351" y="3730489"/>
            <a:ext cx="154721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 : 1 = 6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1" name="Google Shape;191;p15"/>
          <p:cNvSpPr txBox="1"/>
          <p:nvPr/>
        </p:nvSpPr>
        <p:spPr>
          <a:xfrm>
            <a:off x="3487046" y="4711992"/>
            <a:ext cx="817452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Pitanje: Koliko je puta Tin odnosio 6 čaša u perilicu?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2" name="Google Shape;192;p15"/>
          <p:cNvSpPr txBox="1"/>
          <p:nvPr/>
        </p:nvSpPr>
        <p:spPr>
          <a:xfrm>
            <a:off x="7726887" y="3730489"/>
            <a:ext cx="23936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jer je 6 ∙ 1 = 6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3" name="Google Shape;193;p15"/>
          <p:cNvSpPr txBox="1"/>
          <p:nvPr/>
        </p:nvSpPr>
        <p:spPr>
          <a:xfrm>
            <a:off x="4718816" y="3160158"/>
            <a:ext cx="31037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Račun dijeljenjem: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4" name="Google Shape;194;p15"/>
          <p:cNvSpPr txBox="1"/>
          <p:nvPr/>
        </p:nvSpPr>
        <p:spPr>
          <a:xfrm>
            <a:off x="482629" y="541417"/>
            <a:ext cx="354295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Račun oduzimanjem: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5" name="Google Shape;195;p15"/>
          <p:cNvSpPr txBox="1"/>
          <p:nvPr/>
        </p:nvSpPr>
        <p:spPr>
          <a:xfrm>
            <a:off x="3487046" y="5282323"/>
            <a:ext cx="817452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Odgovor: Tin je 6 puta odnosio 6 čaša u perilicu.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6" name="Google Shape;196;p15"/>
          <p:cNvSpPr/>
          <p:nvPr/>
        </p:nvSpPr>
        <p:spPr>
          <a:xfrm rot="10800000">
            <a:off x="5919391" y="1492395"/>
            <a:ext cx="751736" cy="349196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FF"/>
          </a:solidFill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5"/>
          <p:cNvSpPr/>
          <p:nvPr/>
        </p:nvSpPr>
        <p:spPr>
          <a:xfrm rot="10800000">
            <a:off x="6579250" y="1501413"/>
            <a:ext cx="751736" cy="349196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FF"/>
          </a:solidFill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5"/>
          <p:cNvSpPr/>
          <p:nvPr/>
        </p:nvSpPr>
        <p:spPr>
          <a:xfrm rot="10800000">
            <a:off x="7241474" y="1501413"/>
            <a:ext cx="751736" cy="349196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FF"/>
          </a:solidFill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5"/>
          <p:cNvSpPr/>
          <p:nvPr/>
        </p:nvSpPr>
        <p:spPr>
          <a:xfrm rot="10800000">
            <a:off x="7901333" y="1501413"/>
            <a:ext cx="751736" cy="349196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FF"/>
          </a:solidFill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5"/>
          <p:cNvSpPr/>
          <p:nvPr/>
        </p:nvSpPr>
        <p:spPr>
          <a:xfrm rot="10800000">
            <a:off x="8547821" y="1501413"/>
            <a:ext cx="751736" cy="349196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FF"/>
          </a:solidFill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5"/>
          <p:cNvSpPr/>
          <p:nvPr/>
        </p:nvSpPr>
        <p:spPr>
          <a:xfrm rot="10800000">
            <a:off x="9184249" y="1501965"/>
            <a:ext cx="751736" cy="349196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FF"/>
          </a:solidFill>
          <a:ln w="127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5"/>
          <p:cNvSpPr txBox="1"/>
          <p:nvPr/>
        </p:nvSpPr>
        <p:spPr>
          <a:xfrm>
            <a:off x="9392129" y="1168845"/>
            <a:ext cx="35779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1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-1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5"/>
          <p:cNvSpPr txBox="1"/>
          <p:nvPr/>
        </p:nvSpPr>
        <p:spPr>
          <a:xfrm>
            <a:off x="7424982" y="1163091"/>
            <a:ext cx="35779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1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-1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5"/>
          <p:cNvSpPr txBox="1"/>
          <p:nvPr/>
        </p:nvSpPr>
        <p:spPr>
          <a:xfrm>
            <a:off x="8072614" y="1163091"/>
            <a:ext cx="35779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1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-1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5"/>
          <p:cNvSpPr txBox="1"/>
          <p:nvPr/>
        </p:nvSpPr>
        <p:spPr>
          <a:xfrm>
            <a:off x="8718096" y="1142207"/>
            <a:ext cx="35779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1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-1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5"/>
          <p:cNvSpPr txBox="1"/>
          <p:nvPr/>
        </p:nvSpPr>
        <p:spPr>
          <a:xfrm>
            <a:off x="6775391" y="1163091"/>
            <a:ext cx="35779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1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-1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5"/>
          <p:cNvSpPr txBox="1"/>
          <p:nvPr/>
        </p:nvSpPr>
        <p:spPr>
          <a:xfrm>
            <a:off x="6119877" y="1167550"/>
            <a:ext cx="35779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1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-1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"/>
          <p:cNvSpPr txBox="1"/>
          <p:nvPr/>
        </p:nvSpPr>
        <p:spPr>
          <a:xfrm>
            <a:off x="3653949" y="417896"/>
            <a:ext cx="5036024" cy="7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 sz="44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Razmisli…</a:t>
            </a:r>
            <a:endParaRPr sz="4400" b="0" i="0" u="none" strike="noStrike" cap="none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4" name="Google Shape;214;p16"/>
          <p:cNvSpPr txBox="1"/>
          <p:nvPr/>
        </p:nvSpPr>
        <p:spPr>
          <a:xfrm>
            <a:off x="343289" y="942266"/>
            <a:ext cx="10179569" cy="1231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endParaRPr sz="4400" b="0" i="0" u="none" strike="noStrike" cap="none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5" name="Google Shape;215;p16"/>
          <p:cNvSpPr txBox="1"/>
          <p:nvPr/>
        </p:nvSpPr>
        <p:spPr>
          <a:xfrm>
            <a:off x="343288" y="2189213"/>
            <a:ext cx="10179569" cy="1231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endParaRPr sz="4400" b="0" i="0" u="none" strike="noStrike" cap="none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6" name="Google Shape;216;p16"/>
          <p:cNvSpPr txBox="1">
            <a:spLocks noGrp="1"/>
          </p:cNvSpPr>
          <p:nvPr>
            <p:ph type="body" idx="1"/>
          </p:nvPr>
        </p:nvSpPr>
        <p:spPr>
          <a:xfrm>
            <a:off x="901365" y="1285140"/>
            <a:ext cx="10541193" cy="904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r-HR" sz="2400">
                <a:solidFill>
                  <a:srgbClr val="2E75B5"/>
                </a:solidFill>
              </a:rPr>
              <a:t>Zamisli da imaš 4 bombona.  Koliko bi bombona dobio da ih moraš dodijeliti samom sebi? </a:t>
            </a:r>
            <a:endParaRPr/>
          </a:p>
        </p:txBody>
      </p:sp>
      <p:sp>
        <p:nvSpPr>
          <p:cNvPr id="217" name="Google Shape;217;p16"/>
          <p:cNvSpPr txBox="1"/>
          <p:nvPr/>
        </p:nvSpPr>
        <p:spPr>
          <a:xfrm>
            <a:off x="4121182" y="1797491"/>
            <a:ext cx="156324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 : 1 = 4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8" name="Google Shape;218;p16"/>
          <p:cNvSpPr txBox="1"/>
          <p:nvPr/>
        </p:nvSpPr>
        <p:spPr>
          <a:xfrm>
            <a:off x="901365" y="2851902"/>
            <a:ext cx="10541193" cy="904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</a:pPr>
            <a:r>
              <a:rPr lang="hr-HR" sz="24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Zamisli da 5 jabuka moraš staviti u jednu košaru. Koliko bi jabuka </a:t>
            </a: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bilo</a:t>
            </a:r>
            <a:r>
              <a:rPr lang="hr-HR" sz="24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u košar</a:t>
            </a: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</a:t>
            </a:r>
            <a:r>
              <a:rPr lang="hr-HR" sz="24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6"/>
          <p:cNvSpPr txBox="1"/>
          <p:nvPr/>
        </p:nvSpPr>
        <p:spPr>
          <a:xfrm>
            <a:off x="4121182" y="3436160"/>
            <a:ext cx="154721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 : 1 = 5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0" name="Google Shape;220;p16"/>
          <p:cNvSpPr txBox="1"/>
          <p:nvPr/>
        </p:nvSpPr>
        <p:spPr>
          <a:xfrm>
            <a:off x="901365" y="4417466"/>
            <a:ext cx="10541193" cy="904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</a:pPr>
            <a:r>
              <a:rPr lang="hr-HR" sz="24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Zamisli da 3 ptića moraju sletjeti u jedno gnijezdo. Koliko bi ptića bilo u gnijezdu?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6"/>
          <p:cNvSpPr txBox="1"/>
          <p:nvPr/>
        </p:nvSpPr>
        <p:spPr>
          <a:xfrm>
            <a:off x="4121182" y="5001724"/>
            <a:ext cx="154721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 : 1 = 3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"/>
          <p:cNvSpPr txBox="1"/>
          <p:nvPr/>
        </p:nvSpPr>
        <p:spPr>
          <a:xfrm>
            <a:off x="1420562" y="1838402"/>
            <a:ext cx="192071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1 : 1 = 1</a:t>
            </a:r>
            <a:endParaRPr sz="40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7" name="Google Shape;227;p17"/>
          <p:cNvSpPr txBox="1"/>
          <p:nvPr/>
        </p:nvSpPr>
        <p:spPr>
          <a:xfrm>
            <a:off x="1285108" y="2544162"/>
            <a:ext cx="207781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2 : 1 = 2</a:t>
            </a:r>
            <a:endParaRPr sz="40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8" name="Google Shape;228;p17"/>
          <p:cNvSpPr txBox="1"/>
          <p:nvPr/>
        </p:nvSpPr>
        <p:spPr>
          <a:xfrm>
            <a:off x="1285108" y="3341058"/>
            <a:ext cx="207781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3 : 1 = 3</a:t>
            </a:r>
            <a:endParaRPr sz="40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9" name="Google Shape;229;p17"/>
          <p:cNvSpPr txBox="1"/>
          <p:nvPr/>
        </p:nvSpPr>
        <p:spPr>
          <a:xfrm>
            <a:off x="1240224" y="4155502"/>
            <a:ext cx="210025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4 : 1 = 4</a:t>
            </a:r>
            <a:endParaRPr sz="40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0" name="Google Shape;230;p17"/>
          <p:cNvSpPr txBox="1"/>
          <p:nvPr/>
        </p:nvSpPr>
        <p:spPr>
          <a:xfrm>
            <a:off x="1206560" y="5035575"/>
            <a:ext cx="207781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5 : 1 = 5</a:t>
            </a:r>
            <a:endParaRPr sz="40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1" name="Google Shape;231;p17"/>
          <p:cNvSpPr txBox="1"/>
          <p:nvPr/>
        </p:nvSpPr>
        <p:spPr>
          <a:xfrm>
            <a:off x="4564826" y="1818728"/>
            <a:ext cx="207781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6 : 1 = 6</a:t>
            </a:r>
            <a:endParaRPr sz="40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2" name="Google Shape;232;p17"/>
          <p:cNvSpPr txBox="1"/>
          <p:nvPr/>
        </p:nvSpPr>
        <p:spPr>
          <a:xfrm>
            <a:off x="4576048" y="2548471"/>
            <a:ext cx="205537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7 : 1 = 7</a:t>
            </a:r>
            <a:endParaRPr sz="40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3" name="Google Shape;233;p17"/>
          <p:cNvSpPr txBox="1"/>
          <p:nvPr/>
        </p:nvSpPr>
        <p:spPr>
          <a:xfrm>
            <a:off x="4559216" y="3341058"/>
            <a:ext cx="207781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8 : 1 = 8</a:t>
            </a:r>
            <a:endParaRPr sz="40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4" name="Google Shape;234;p17"/>
          <p:cNvSpPr txBox="1"/>
          <p:nvPr/>
        </p:nvSpPr>
        <p:spPr>
          <a:xfrm>
            <a:off x="4576048" y="4155502"/>
            <a:ext cx="207781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9 : 1 = 9</a:t>
            </a:r>
            <a:endParaRPr sz="40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5" name="Google Shape;235;p17"/>
          <p:cNvSpPr txBox="1"/>
          <p:nvPr/>
        </p:nvSpPr>
        <p:spPr>
          <a:xfrm>
            <a:off x="4394908" y="5035575"/>
            <a:ext cx="246253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10 : 1 = 10</a:t>
            </a:r>
            <a:endParaRPr sz="40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6" name="Google Shape;236;p17"/>
          <p:cNvSpPr txBox="1"/>
          <p:nvPr/>
        </p:nvSpPr>
        <p:spPr>
          <a:xfrm>
            <a:off x="7596889" y="2329809"/>
            <a:ext cx="4339988" cy="2394591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382"/>
              <a:buFont typeface="Quattrocento Sans"/>
              <a:buNone/>
            </a:pPr>
            <a:r>
              <a:rPr lang="hr-HR" sz="3382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Rezultat koji dobijemo ako neki broj podijelimo brojem jedan jest taj isti broj!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7"/>
          <p:cNvSpPr txBox="1"/>
          <p:nvPr/>
        </p:nvSpPr>
        <p:spPr>
          <a:xfrm>
            <a:off x="603307" y="906104"/>
            <a:ext cx="6807427" cy="725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290"/>
              <a:buFont typeface="Quattrocento Sans"/>
              <a:buNone/>
            </a:pPr>
            <a:r>
              <a:rPr lang="hr-HR" sz="429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Tablica dijeljenja brojem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"/>
          <p:cNvSpPr txBox="1"/>
          <p:nvPr/>
        </p:nvSpPr>
        <p:spPr>
          <a:xfrm>
            <a:off x="3653949" y="417896"/>
            <a:ext cx="5036024" cy="7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 sz="44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Razmisli…</a:t>
            </a:r>
            <a:endParaRPr sz="4400" b="0" i="0" u="none" strike="noStrike" cap="none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44" name="Google Shape;244;p18"/>
          <p:cNvSpPr txBox="1"/>
          <p:nvPr/>
        </p:nvSpPr>
        <p:spPr>
          <a:xfrm>
            <a:off x="343289" y="942266"/>
            <a:ext cx="10179569" cy="1231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endParaRPr sz="4400" b="0" i="0" u="none" strike="noStrike" cap="none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45" name="Google Shape;245;p18"/>
          <p:cNvSpPr txBox="1"/>
          <p:nvPr/>
        </p:nvSpPr>
        <p:spPr>
          <a:xfrm>
            <a:off x="343289" y="2216322"/>
            <a:ext cx="10179569" cy="88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endParaRPr sz="4400" b="0" i="0" u="none" strike="noStrike" cap="none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46" name="Google Shape;246;p18"/>
          <p:cNvSpPr txBox="1">
            <a:spLocks noGrp="1"/>
          </p:cNvSpPr>
          <p:nvPr>
            <p:ph type="body" idx="1"/>
          </p:nvPr>
        </p:nvSpPr>
        <p:spPr>
          <a:xfrm>
            <a:off x="901365" y="1285140"/>
            <a:ext cx="10541193" cy="904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r-HR" sz="2400">
                <a:solidFill>
                  <a:srgbClr val="2E75B5"/>
                </a:solidFill>
              </a:rPr>
              <a:t>Možeš li 6 automobila raspodijeliti u 6 garaža?</a:t>
            </a:r>
            <a:endParaRPr/>
          </a:p>
        </p:txBody>
      </p:sp>
      <p:sp>
        <p:nvSpPr>
          <p:cNvPr id="247" name="Google Shape;247;p18"/>
          <p:cNvSpPr txBox="1"/>
          <p:nvPr/>
        </p:nvSpPr>
        <p:spPr>
          <a:xfrm>
            <a:off x="4129197" y="1797491"/>
            <a:ext cx="15472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 : 6 = 1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48" name="Google Shape;248;p18"/>
          <p:cNvSpPr txBox="1"/>
          <p:nvPr/>
        </p:nvSpPr>
        <p:spPr>
          <a:xfrm>
            <a:off x="901364" y="2685984"/>
            <a:ext cx="10541193" cy="904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</a:pPr>
            <a:r>
              <a:rPr lang="hr-HR" sz="24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Možeš li 6 automobila raspodijeliti u 3 garaže?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8"/>
          <p:cNvSpPr txBox="1"/>
          <p:nvPr/>
        </p:nvSpPr>
        <p:spPr>
          <a:xfrm>
            <a:off x="4109876" y="3076207"/>
            <a:ext cx="160172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 : 3 = 2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0" name="Google Shape;250;p18"/>
          <p:cNvSpPr txBox="1"/>
          <p:nvPr/>
        </p:nvSpPr>
        <p:spPr>
          <a:xfrm>
            <a:off x="901364" y="4064445"/>
            <a:ext cx="10541193" cy="904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</a:pPr>
            <a:r>
              <a:rPr lang="hr-HR" sz="24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Možeš li 6 automobila raspodijeliti u 2 garaže?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8"/>
          <p:cNvSpPr txBox="1"/>
          <p:nvPr/>
        </p:nvSpPr>
        <p:spPr>
          <a:xfrm>
            <a:off x="4101945" y="4540984"/>
            <a:ext cx="160172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 : 2 = 3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52" name="Google Shape;25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981537" y="1590404"/>
            <a:ext cx="2153271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9282557" y="2189213"/>
            <a:ext cx="216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553360" y="2729213"/>
            <a:ext cx="216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34807" y="3329685"/>
            <a:ext cx="1874797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8740295" y="3804073"/>
            <a:ext cx="2153271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9816931" y="4354927"/>
            <a:ext cx="2160000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"/>
          <p:cNvSpPr txBox="1"/>
          <p:nvPr/>
        </p:nvSpPr>
        <p:spPr>
          <a:xfrm>
            <a:off x="3653949" y="417896"/>
            <a:ext cx="5036024" cy="716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 sz="44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Razmisli…</a:t>
            </a:r>
            <a:endParaRPr sz="4400" b="0" i="0" u="none" strike="noStrike" cap="none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4" name="Google Shape;264;p19"/>
          <p:cNvSpPr txBox="1"/>
          <p:nvPr/>
        </p:nvSpPr>
        <p:spPr>
          <a:xfrm>
            <a:off x="343289" y="942266"/>
            <a:ext cx="10179569" cy="1231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endParaRPr sz="4400" b="0" i="0" u="none" strike="noStrike" cap="none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5" name="Google Shape;265;p19"/>
          <p:cNvSpPr txBox="1">
            <a:spLocks noGrp="1"/>
          </p:cNvSpPr>
          <p:nvPr>
            <p:ph type="body" idx="1"/>
          </p:nvPr>
        </p:nvSpPr>
        <p:spPr>
          <a:xfrm>
            <a:off x="901365" y="1285140"/>
            <a:ext cx="10541193" cy="904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r-HR" sz="2400">
                <a:solidFill>
                  <a:srgbClr val="2E75B5"/>
                </a:solidFill>
              </a:rPr>
              <a:t>Možemo li 6 automobila raspodijeliti u 0 garaža?</a:t>
            </a:r>
            <a:endParaRPr/>
          </a:p>
        </p:txBody>
      </p:sp>
      <p:sp>
        <p:nvSpPr>
          <p:cNvPr id="266" name="Google Shape;266;p19"/>
          <p:cNvSpPr txBox="1"/>
          <p:nvPr/>
        </p:nvSpPr>
        <p:spPr>
          <a:xfrm>
            <a:off x="4279077" y="1797491"/>
            <a:ext cx="124745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? ? ? ?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7" name="Google Shape;267;p19"/>
          <p:cNvSpPr txBox="1"/>
          <p:nvPr/>
        </p:nvSpPr>
        <p:spPr>
          <a:xfrm>
            <a:off x="901364" y="2685985"/>
            <a:ext cx="10541193" cy="49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</a:pPr>
            <a:r>
              <a:rPr lang="hr-HR" sz="24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Možemo li 3 knjige podijeliti na nula polica?</a:t>
            </a:r>
            <a:endParaRPr sz="24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8" name="Google Shape;268;p19"/>
          <p:cNvSpPr txBox="1"/>
          <p:nvPr/>
        </p:nvSpPr>
        <p:spPr>
          <a:xfrm>
            <a:off x="4287009" y="3076207"/>
            <a:ext cx="124745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? ? ? ?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9" name="Google Shape;269;p19"/>
          <p:cNvSpPr txBox="1"/>
          <p:nvPr/>
        </p:nvSpPr>
        <p:spPr>
          <a:xfrm>
            <a:off x="901364" y="4064446"/>
            <a:ext cx="10541193" cy="590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</a:pPr>
            <a:r>
              <a:rPr lang="hr-HR" sz="24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Možemo li 5 mačića staviti u nula košara?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9"/>
          <p:cNvSpPr txBox="1"/>
          <p:nvPr/>
        </p:nvSpPr>
        <p:spPr>
          <a:xfrm>
            <a:off x="4279078" y="4540984"/>
            <a:ext cx="124745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r-HR" sz="4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hr-HR" sz="28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? ? ? ?</a:t>
            </a:r>
            <a:endParaRPr sz="28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71" name="Google Shape;27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133341" y="1399363"/>
            <a:ext cx="624932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835603" y="1378847"/>
            <a:ext cx="717757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393408" y="1546136"/>
            <a:ext cx="72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9246329" y="1704955"/>
            <a:ext cx="72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9868782" y="1503611"/>
            <a:ext cx="717757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8587277" y="1860035"/>
            <a:ext cx="72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45877" y="2289885"/>
            <a:ext cx="1507531" cy="1507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758001" y="3709982"/>
            <a:ext cx="3693508" cy="20487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279" name="Google Shape;279;p19"/>
          <p:cNvSpPr/>
          <p:nvPr/>
        </p:nvSpPr>
        <p:spPr>
          <a:xfrm rot="-1650696">
            <a:off x="1747959" y="2551519"/>
            <a:ext cx="8158379" cy="981487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hr-HR" sz="5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NULOM SE NE DIJELI!!</a:t>
            </a:r>
            <a:endParaRPr sz="5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/>
          <p:nvPr/>
        </p:nvSpPr>
        <p:spPr>
          <a:xfrm>
            <a:off x="1149929" y="982710"/>
            <a:ext cx="5583380" cy="63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300"/>
              <a:buFont typeface="Quattrocento Sans"/>
              <a:buNone/>
            </a:pPr>
            <a:r>
              <a:rPr lang="hr-HR" sz="33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Janovi najdraži likovi iz crtića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2505976" y="5235358"/>
            <a:ext cx="2223703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Jan, Sisak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8333" y="1743075"/>
            <a:ext cx="5368340" cy="33718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72" name="Google Shape;7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57904" y="1743075"/>
            <a:ext cx="2771775" cy="33718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"/>
          <p:cNvSpPr txBox="1"/>
          <p:nvPr/>
        </p:nvSpPr>
        <p:spPr>
          <a:xfrm>
            <a:off x="2235115" y="2750365"/>
            <a:ext cx="524253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hr-HR" sz="5000" b="0" i="0" u="sng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3"/>
              </a:rPr>
              <a:t>Matematička igra</a:t>
            </a:r>
            <a:endParaRPr sz="50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5" name="Google Shape;285;p20"/>
          <p:cNvSpPr txBox="1"/>
          <p:nvPr/>
        </p:nvSpPr>
        <p:spPr>
          <a:xfrm>
            <a:off x="424666" y="933043"/>
            <a:ext cx="9633734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hr-HR" sz="45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Ponovimo:</a:t>
            </a:r>
            <a:endParaRPr sz="45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86" name="Google Shape;286;p20" descr="A close up of a logo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4190" y="1717873"/>
            <a:ext cx="4111161" cy="29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0"/>
          <p:cNvSpPr txBox="1"/>
          <p:nvPr/>
        </p:nvSpPr>
        <p:spPr>
          <a:xfrm>
            <a:off x="7961113" y="2797188"/>
            <a:ext cx="15240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0" i="1" u="none" strike="noStrike" cap="none">
                <a:solidFill>
                  <a:srgbClr val="1E4E7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Zaigrajmo!</a:t>
            </a:r>
            <a:endParaRPr sz="2000" b="0" i="1" u="none" strike="noStrike" cap="none">
              <a:solidFill>
                <a:srgbClr val="1E4E7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1"/>
          <p:cNvSpPr txBox="1"/>
          <p:nvPr/>
        </p:nvSpPr>
        <p:spPr>
          <a:xfrm>
            <a:off x="956370" y="1575439"/>
            <a:ext cx="8367118" cy="80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 sz="44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Domaća zadaća: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21" descr="Slika na kojoj se prikazuje crtež&#10;&#10;Opis je automatski generir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0998" y="2794405"/>
            <a:ext cx="2360201" cy="2502667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1"/>
          <p:cNvSpPr txBox="1"/>
          <p:nvPr/>
        </p:nvSpPr>
        <p:spPr>
          <a:xfrm>
            <a:off x="4374522" y="3016077"/>
            <a:ext cx="4229151" cy="202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Char char="✔"/>
            </a:pPr>
            <a:r>
              <a:rPr lang="hr-HR" sz="3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Petak je!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Char char="✔"/>
            </a:pPr>
            <a:r>
              <a:rPr lang="hr-HR" sz="30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Odmorite se!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22" descr="Slika na kojoj se prikazuje soba&#10;&#10;Opis je automatski generiran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6063" y="2067392"/>
            <a:ext cx="3928600" cy="3118757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2"/>
          <p:cNvSpPr txBox="1">
            <a:spLocks noGrp="1"/>
          </p:cNvSpPr>
          <p:nvPr>
            <p:ph type="title"/>
          </p:nvPr>
        </p:nvSpPr>
        <p:spPr>
          <a:xfrm>
            <a:off x="342221" y="1124525"/>
            <a:ext cx="8367118" cy="80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Lijepo i dobro:</a:t>
            </a:r>
            <a:endParaRPr/>
          </a:p>
        </p:txBody>
      </p:sp>
      <p:sp>
        <p:nvSpPr>
          <p:cNvPr id="301" name="Google Shape;301;p22"/>
          <p:cNvSpPr txBox="1">
            <a:spLocks noGrp="1"/>
          </p:cNvSpPr>
          <p:nvPr>
            <p:ph type="body" idx="2"/>
          </p:nvPr>
        </p:nvSpPr>
        <p:spPr>
          <a:xfrm>
            <a:off x="4384663" y="2585059"/>
            <a:ext cx="7344403" cy="1917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Char char="✔"/>
            </a:pPr>
            <a:r>
              <a:rPr lang="hr-HR" sz="3200">
                <a:solidFill>
                  <a:srgbClr val="2E75B5"/>
                </a:solidFill>
              </a:rPr>
              <a:t>Odglumite nešto svojim ukućanima. Uključite i njih ako žele. Igrokaz možete pronaći u svojim čitankama. </a:t>
            </a:r>
            <a:endParaRPr/>
          </a:p>
        </p:txBody>
      </p:sp>
      <p:sp>
        <p:nvSpPr>
          <p:cNvPr id="302" name="Google Shape;302;p22"/>
          <p:cNvSpPr txBox="1"/>
          <p:nvPr/>
        </p:nvSpPr>
        <p:spPr>
          <a:xfrm>
            <a:off x="6019550" y="2257325"/>
            <a:ext cx="9786000" cy="11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03" name="Google Shape;303;p22"/>
          <p:cNvSpPr txBox="1"/>
          <p:nvPr/>
        </p:nvSpPr>
        <p:spPr>
          <a:xfrm>
            <a:off x="545525" y="5327900"/>
            <a:ext cx="3749700" cy="5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100">
                <a:solidFill>
                  <a:schemeClr val="dk1"/>
                </a:solidFill>
              </a:rPr>
              <a:t>Izvor korištenih fotografija: Školska knjiga,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100">
                <a:solidFill>
                  <a:schemeClr val="dk1"/>
                </a:solidFill>
              </a:rPr>
              <a:t>                                           Pixabay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3"/>
          <p:cNvSpPr txBox="1">
            <a:spLocks noGrp="1"/>
          </p:cNvSpPr>
          <p:nvPr>
            <p:ph type="body" idx="1"/>
          </p:nvPr>
        </p:nvSpPr>
        <p:spPr>
          <a:xfrm>
            <a:off x="887718" y="1438382"/>
            <a:ext cx="10541193" cy="447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hr-HR" sz="5400" u="sng">
                <a:solidFill>
                  <a:schemeClr val="hlink"/>
                </a:solidFill>
                <a:hlinkClick r:id="rId3"/>
              </a:rPr>
              <a:t>skolanatrecem2@hrt.hr</a:t>
            </a:r>
            <a:endParaRPr sz="5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  <a:p>
            <a:pPr marL="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/>
              <a:t>	  Škola na Trećem</a:t>
            </a: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pic>
        <p:nvPicPr>
          <p:cNvPr id="309" name="Google Shape;30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278" y="4032607"/>
            <a:ext cx="2438399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533" y="2484232"/>
            <a:ext cx="1033890" cy="1033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4"/>
          <p:cNvSpPr txBox="1">
            <a:spLocks noGrp="1"/>
          </p:cNvSpPr>
          <p:nvPr>
            <p:ph type="title"/>
          </p:nvPr>
        </p:nvSpPr>
        <p:spPr>
          <a:xfrm>
            <a:off x="1199456" y="1772816"/>
            <a:ext cx="9698360" cy="3650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Quattrocento Sans"/>
              <a:buNone/>
            </a:pPr>
            <a:r>
              <a:rPr lang="hr-HR" sz="2800"/>
              <a:t/>
            </a:r>
            <a:br>
              <a:rPr lang="hr-HR" sz="2800"/>
            </a:br>
            <a:r>
              <a:rPr lang="hr-HR" sz="2800"/>
              <a:t>Publikacija je izrađena u sklopu projekta „Podrška provedbi Cjelovite kurikularne reforme” koji sufinancira Europska unija </a:t>
            </a:r>
            <a:br>
              <a:rPr lang="hr-HR" sz="2800"/>
            </a:br>
            <a:r>
              <a:rPr lang="hr-HR" sz="2800"/>
              <a:t>iz Europskog socijalnog fonda. </a:t>
            </a:r>
            <a:br>
              <a:rPr lang="hr-HR" sz="2800"/>
            </a:br>
            <a:r>
              <a:rPr lang="hr-HR" sz="2800"/>
              <a:t>Nositelj projekta je Ministarstvo znanosti i obrazovanja. </a:t>
            </a:r>
            <a:br>
              <a:rPr lang="hr-HR" sz="2800"/>
            </a:br>
            <a:r>
              <a:rPr lang="hr-HR" sz="2800"/>
              <a:t/>
            </a:r>
            <a:br>
              <a:rPr lang="hr-HR" sz="2800"/>
            </a:br>
            <a:r>
              <a:rPr lang="hr-HR" sz="2800"/>
              <a:t>Za sadržaj ove publikacije odgovorno je isključivo Ministarstvo znanosti i obrazovanja, publikacija ni na koji način ne odražava mišljenje Europske unije.</a:t>
            </a:r>
            <a:br>
              <a:rPr lang="hr-HR" sz="2800"/>
            </a:br>
            <a:r>
              <a:rPr lang="hr-HR" sz="2800"/>
              <a:t/>
            </a:r>
            <a:br>
              <a:rPr lang="hr-HR" sz="2800"/>
            </a:br>
            <a:endParaRPr sz="2800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360" y="980728"/>
            <a:ext cx="11537950" cy="4163099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25"/>
          <p:cNvSpPr txBox="1"/>
          <p:nvPr/>
        </p:nvSpPr>
        <p:spPr>
          <a:xfrm>
            <a:off x="3332027" y="4869160"/>
            <a:ext cx="554461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skolazazivot.hr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kurikulum@mzo.hr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26"/>
          <p:cNvGrpSpPr/>
          <p:nvPr/>
        </p:nvGrpSpPr>
        <p:grpSpPr>
          <a:xfrm>
            <a:off x="1493737" y="2697210"/>
            <a:ext cx="1745941" cy="2704349"/>
            <a:chOff x="4350059" y="972105"/>
            <a:chExt cx="3737500" cy="4913790"/>
          </a:xfrm>
        </p:grpSpPr>
        <p:pic>
          <p:nvPicPr>
            <p:cNvPr id="330" name="Google Shape;330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50059" y="1073753"/>
              <a:ext cx="3613213" cy="48121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1" name="Google Shape;331;p26"/>
            <p:cNvSpPr/>
            <p:nvPr/>
          </p:nvSpPr>
          <p:spPr>
            <a:xfrm>
              <a:off x="6533967" y="972105"/>
              <a:ext cx="1553592" cy="57704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2" name="Google Shape;332;p26"/>
          <p:cNvSpPr txBox="1"/>
          <p:nvPr/>
        </p:nvSpPr>
        <p:spPr>
          <a:xfrm>
            <a:off x="648070" y="3042268"/>
            <a:ext cx="3701989" cy="76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endParaRPr sz="4400" b="1" i="0" u="none" strike="noStrike" cap="none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33" name="Google Shape;33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06395" y="2426974"/>
            <a:ext cx="2438223" cy="300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6" descr="Slika na kojoj se prikazuje crtež&#10;&#10;Opis je automatski generira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83570" y="3652936"/>
            <a:ext cx="1906896" cy="202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6" descr="Slika na kojoj se prikazuje crtež&#10;&#10;Opis je automatski generira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43954" y="3004391"/>
            <a:ext cx="1493728" cy="2509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/>
          <p:nvPr/>
        </p:nvSpPr>
        <p:spPr>
          <a:xfrm>
            <a:off x="1187355" y="846695"/>
            <a:ext cx="6601978" cy="4985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1" i="0" u="none" strike="noStrike" cap="none">
                <a:solidFill>
                  <a:srgbClr val="2E75B5"/>
                </a:solidFill>
                <a:latin typeface="Candara"/>
                <a:ea typeface="Candara"/>
                <a:cs typeface="Candara"/>
                <a:sym typeface="Candara"/>
              </a:rPr>
              <a:t>Čarobne cipele</a:t>
            </a:r>
            <a:endParaRPr sz="2800" b="1" i="0" u="none" strike="noStrike" cap="none">
              <a:solidFill>
                <a:srgbClr val="2E75B5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2E75B5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hr-HR" sz="2200" b="0" i="0" u="none" strike="noStrike" cap="none">
                <a:solidFill>
                  <a:srgbClr val="2E75B5"/>
                </a:solidFill>
                <a:latin typeface="Candara"/>
                <a:ea typeface="Candara"/>
                <a:cs typeface="Candara"/>
                <a:sym typeface="Candara"/>
              </a:rPr>
              <a:t>Obitelj mi je za rođendan poklonila najljepše kopačke. Plave su boje s bijelim vezicama i šest čepova. 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2E75B5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hr-HR" sz="2200" b="0" i="0" u="none" strike="noStrike" cap="none">
                <a:solidFill>
                  <a:srgbClr val="2E75B5"/>
                </a:solidFill>
                <a:latin typeface="Candara"/>
                <a:ea typeface="Candara"/>
                <a:cs typeface="Candara"/>
                <a:sym typeface="Candara"/>
              </a:rPr>
              <a:t>Jako su udobne. Kada sam ih obuo osjetio sam čaroliju i brzo istrčao u dvorište. Zabijao sam golove i bio sam jako sretan. 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2E75B5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hr-HR" sz="2200" b="0" i="0" u="none" strike="noStrike" cap="none">
                <a:solidFill>
                  <a:srgbClr val="2E75B5"/>
                </a:solidFill>
                <a:latin typeface="Candara"/>
                <a:ea typeface="Candara"/>
                <a:cs typeface="Candara"/>
                <a:sym typeface="Candara"/>
              </a:rPr>
              <a:t>Nakon igre uvijek sam ih čistio mekom krpom i vodom, te ih spremio u ormarić kako bi zadržale čaroliju do sljedeće igre.​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2E75B5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1" u="none" strike="noStrike" cap="none">
                <a:solidFill>
                  <a:srgbClr val="2E75B5"/>
                </a:solidFill>
                <a:latin typeface="Candara"/>
                <a:ea typeface="Candara"/>
                <a:cs typeface="Candara"/>
                <a:sym typeface="Candara"/>
              </a:rPr>
              <a:t>Kristijan​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983" y="846695"/>
            <a:ext cx="3498344" cy="46535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 txBox="1"/>
          <p:nvPr/>
        </p:nvSpPr>
        <p:spPr>
          <a:xfrm>
            <a:off x="5272578" y="5160181"/>
            <a:ext cx="1763355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Magdalena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"/>
          <p:cNvSpPr txBox="1"/>
          <p:nvPr/>
        </p:nvSpPr>
        <p:spPr>
          <a:xfrm>
            <a:off x="8936276" y="5370138"/>
            <a:ext cx="1763355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286" y="1631950"/>
            <a:ext cx="5991647" cy="339182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86" name="Google Shape;8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73341" y="1670559"/>
            <a:ext cx="2526290" cy="348962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"/>
          <p:cNvSpPr txBox="1"/>
          <p:nvPr/>
        </p:nvSpPr>
        <p:spPr>
          <a:xfrm>
            <a:off x="319082" y="5465169"/>
            <a:ext cx="3183033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Jana, Brdovec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5"/>
          <p:cNvSpPr txBox="1"/>
          <p:nvPr/>
        </p:nvSpPr>
        <p:spPr>
          <a:xfrm>
            <a:off x="5384212" y="5358046"/>
            <a:ext cx="1763355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293" y="934674"/>
            <a:ext cx="3230822" cy="432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94" name="Google Shape;9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3110" y="934674"/>
            <a:ext cx="3184457" cy="432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95" name="Google Shape;95;p5"/>
          <p:cNvSpPr txBox="1"/>
          <p:nvPr/>
        </p:nvSpPr>
        <p:spPr>
          <a:xfrm>
            <a:off x="7608562" y="934674"/>
            <a:ext cx="3752759" cy="1754326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Draga učiteljice Sanja!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Ja se zovem Tena i idem u 2. razred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u PŠ Gornja Gračenica.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Šaljem Vam velike i sunčane pozdrave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iz moga sela. Jako mi je zabavno učiti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s vama preko TV-a.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"/>
          <p:cNvSpPr txBox="1"/>
          <p:nvPr/>
        </p:nvSpPr>
        <p:spPr>
          <a:xfrm>
            <a:off x="7433902" y="3112691"/>
            <a:ext cx="4683077" cy="2308324"/>
          </a:xfrm>
          <a:prstGeom prst="rect">
            <a:avLst/>
          </a:prstGeom>
          <a:noFill/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Draga učiteljice ☺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Ja se zovem Leon i živim na otoku Krku.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Jako Vas volim jer ste najbolja učiteljica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na svijetu kao i moja učiteljica Ana.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Jako volim gledati školu na TV-u jer mi je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jako zabavno i lijepo. Jedva čekam početak dana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 učenje s Vama.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r-HR" sz="1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Puno Vas volim i šaljem vam pozdrave</a:t>
            </a:r>
            <a:r>
              <a:rPr lang="hr-HR" sz="1800" b="0" i="0" u="none" strike="noStrike" cap="none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Google Shape;101;p6"/>
          <p:cNvGraphicFramePr/>
          <p:nvPr/>
        </p:nvGraphicFramePr>
        <p:xfrm>
          <a:off x="2435656" y="1461465"/>
          <a:ext cx="7933450" cy="4304200"/>
        </p:xfrm>
        <a:graphic>
          <a:graphicData uri="http://schemas.openxmlformats.org/drawingml/2006/table">
            <a:tbl>
              <a:tblPr firstRow="1" bandRow="1">
                <a:noFill/>
                <a:tableStyleId>{74E15A3D-C42A-4C94-B3E0-4A93563429F7}</a:tableStyleId>
              </a:tblPr>
              <a:tblGrid>
                <a:gridCol w="1133350"/>
                <a:gridCol w="1133350"/>
                <a:gridCol w="1133350"/>
                <a:gridCol w="1133350"/>
                <a:gridCol w="1133350"/>
                <a:gridCol w="1133350"/>
                <a:gridCol w="1133350"/>
              </a:tblGrid>
              <a:tr h="523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PONEDJELJAK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UTORAK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SRIJEDA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ČETVRTAK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PETAK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SUBOTA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NEDJELJA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solidFill>
                      <a:srgbClr val="2E75B5"/>
                    </a:solidFill>
                  </a:tcPr>
                </a:tc>
              </a:tr>
              <a:tr h="756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endParaRPr sz="3600" b="1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endParaRPr sz="3600" b="1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</a:tr>
              <a:tr h="756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7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8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9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10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11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12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</a:tr>
              <a:tr h="756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13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14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16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17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18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19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</a:tr>
              <a:tr h="756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20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21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22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23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24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25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26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</a:tr>
              <a:tr h="756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27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28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29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30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endParaRPr sz="3600" b="1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endParaRPr sz="3600" b="1" u="none" strike="noStrike" cap="none">
                        <a:solidFill>
                          <a:srgbClr val="FF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endParaRPr sz="3600" b="1" u="none" strike="noStrike" cap="none">
                        <a:solidFill>
                          <a:srgbClr val="FF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sp>
        <p:nvSpPr>
          <p:cNvPr id="102" name="Google Shape;102;p6"/>
          <p:cNvSpPr txBox="1"/>
          <p:nvPr/>
        </p:nvSpPr>
        <p:spPr>
          <a:xfrm>
            <a:off x="7631948" y="938250"/>
            <a:ext cx="2696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travanj 2020.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"/>
          <p:cNvSpPr/>
          <p:nvPr/>
        </p:nvSpPr>
        <p:spPr>
          <a:xfrm>
            <a:off x="7118414" y="1989854"/>
            <a:ext cx="866146" cy="76658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996900" y="1083579"/>
            <a:ext cx="3820760" cy="90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Danas:</a:t>
            </a:r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body" idx="1"/>
          </p:nvPr>
        </p:nvSpPr>
        <p:spPr>
          <a:xfrm>
            <a:off x="2907275" y="2428199"/>
            <a:ext cx="8215800" cy="30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30"/>
              <a:buFont typeface="Noto Sans Symbols"/>
              <a:buChar char="✔"/>
            </a:pPr>
            <a:r>
              <a:rPr lang="hr-HR" sz="3330">
                <a:solidFill>
                  <a:srgbClr val="2E75B5"/>
                </a:solidFill>
              </a:rPr>
              <a:t>razlikujemo igrokaz po obliku i sadržaju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30"/>
              <a:buFont typeface="Noto Sans Symbols"/>
              <a:buChar char="✔"/>
            </a:pPr>
            <a:r>
              <a:rPr lang="hr-HR" sz="3330">
                <a:solidFill>
                  <a:srgbClr val="2E75B5"/>
                </a:solidFill>
              </a:rPr>
              <a:t>uočavamo obilježja igrokaza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30"/>
              <a:buFont typeface="Noto Sans Symbols"/>
              <a:buChar char="✔"/>
            </a:pPr>
            <a:r>
              <a:rPr lang="hr-HR" sz="3330">
                <a:solidFill>
                  <a:srgbClr val="2E75B5"/>
                </a:solidFill>
              </a:rPr>
              <a:t>primjenjujemo pravila ponašanja u kazalištu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30"/>
              <a:buFont typeface="Noto Sans Symbols"/>
              <a:buChar char="✔"/>
            </a:pPr>
            <a:r>
              <a:rPr lang="hr-HR" sz="3330">
                <a:solidFill>
                  <a:srgbClr val="2E75B5"/>
                </a:solidFill>
              </a:rPr>
              <a:t>poznajemo ulogu brojeva 1 i 0 u dijeljenju. </a:t>
            </a:r>
            <a:endParaRPr/>
          </a:p>
        </p:txBody>
      </p:sp>
      <p:pic>
        <p:nvPicPr>
          <p:cNvPr id="110" name="Google Shape;11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83002" y="2259059"/>
            <a:ext cx="1970371" cy="286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 txBox="1"/>
          <p:nvPr/>
        </p:nvSpPr>
        <p:spPr>
          <a:xfrm>
            <a:off x="2620267" y="3197298"/>
            <a:ext cx="524253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hr-HR" sz="5000" b="0" i="0" u="sng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3"/>
              </a:rPr>
              <a:t>Premetaljka</a:t>
            </a:r>
            <a:endParaRPr sz="50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6" name="Google Shape;116;p8"/>
          <p:cNvSpPr txBox="1"/>
          <p:nvPr/>
        </p:nvSpPr>
        <p:spPr>
          <a:xfrm>
            <a:off x="424666" y="933043"/>
            <a:ext cx="9633734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hr-HR" sz="4500" b="0" i="0" u="none" strike="noStrike" cap="none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Digitalna igra slaganje slova</a:t>
            </a:r>
            <a:endParaRPr sz="4500" b="0" i="0" u="none" strike="noStrike" cap="none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7" name="Google Shape;117;p8" descr="A close up of a logo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4190" y="1717873"/>
            <a:ext cx="4111161" cy="295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8"/>
          <p:cNvSpPr txBox="1"/>
          <p:nvPr/>
        </p:nvSpPr>
        <p:spPr>
          <a:xfrm>
            <a:off x="7961113" y="2797188"/>
            <a:ext cx="15240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r-HR" sz="2000" b="0" i="1" u="none" strike="noStrike" cap="none">
                <a:solidFill>
                  <a:srgbClr val="1E4E7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Zaigrajmo!</a:t>
            </a:r>
            <a:endParaRPr sz="2000" b="0" i="1" u="none" strike="noStrike" cap="none">
              <a:solidFill>
                <a:srgbClr val="1E4E7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 b="1" dirty="0"/>
              <a:t>Igrokaz</a:t>
            </a:r>
            <a:endParaRPr b="1" dirty="0"/>
          </a:p>
        </p:txBody>
      </p:sp>
      <p:sp>
        <p:nvSpPr>
          <p:cNvPr id="124" name="Google Shape;124;p9"/>
          <p:cNvSpPr txBox="1">
            <a:spLocks noGrp="1"/>
          </p:cNvSpPr>
          <p:nvPr>
            <p:ph type="body" idx="1"/>
          </p:nvPr>
        </p:nvSpPr>
        <p:spPr>
          <a:xfrm>
            <a:off x="887718" y="1620982"/>
            <a:ext cx="10541193" cy="429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4000"/>
              <a:buNone/>
            </a:pPr>
            <a:r>
              <a:rPr lang="en-US" sz="3600" dirty="0" err="1">
                <a:solidFill>
                  <a:srgbClr val="0070C0"/>
                </a:solidFill>
              </a:rPr>
              <a:t>Igrokaz</a:t>
            </a:r>
            <a:r>
              <a:rPr lang="en-US" sz="3600" dirty="0">
                <a:solidFill>
                  <a:srgbClr val="0070C0"/>
                </a:solidFill>
              </a:rPr>
              <a:t> je </a:t>
            </a:r>
            <a:r>
              <a:rPr lang="en-US" sz="3600" dirty="0" err="1">
                <a:solidFill>
                  <a:srgbClr val="0070C0"/>
                </a:solidFill>
              </a:rPr>
              <a:t>tekst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koji</a:t>
            </a:r>
            <a:r>
              <a:rPr lang="en-US" sz="3600" dirty="0">
                <a:solidFill>
                  <a:srgbClr val="0070C0"/>
                </a:solidFill>
              </a:rPr>
              <a:t> se </a:t>
            </a:r>
            <a:r>
              <a:rPr lang="en-US" sz="3600" dirty="0" err="1">
                <a:solidFill>
                  <a:srgbClr val="0070C0"/>
                </a:solidFill>
              </a:rPr>
              <a:t>izvodi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pozornici</a:t>
            </a:r>
            <a:r>
              <a:rPr lang="en-US" sz="3600" dirty="0">
                <a:solidFill>
                  <a:srgbClr val="0070C0"/>
                </a:solidFill>
              </a:rPr>
              <a:t>. </a:t>
            </a:r>
            <a:endParaRPr lang="hr-HR" sz="36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SzPts val="4000"/>
              <a:buNone/>
            </a:pPr>
            <a:r>
              <a:rPr lang="en-US" sz="3600" dirty="0" err="1">
                <a:solidFill>
                  <a:srgbClr val="0070C0"/>
                </a:solidFill>
              </a:rPr>
              <a:t>Takav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tekst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podijeljen</a:t>
            </a:r>
            <a:r>
              <a:rPr lang="en-US" sz="3600" dirty="0">
                <a:solidFill>
                  <a:srgbClr val="0070C0"/>
                </a:solidFill>
              </a:rPr>
              <a:t> je u </a:t>
            </a:r>
            <a:r>
              <a:rPr lang="en-US" sz="3600" dirty="0" err="1">
                <a:solidFill>
                  <a:srgbClr val="0070C0"/>
                </a:solidFill>
              </a:rPr>
              <a:t>uloge</a:t>
            </a:r>
            <a:r>
              <a:rPr lang="en-US" sz="3600" dirty="0">
                <a:solidFill>
                  <a:srgbClr val="0070C0"/>
                </a:solidFill>
              </a:rPr>
              <a:t>. </a:t>
            </a:r>
            <a:endParaRPr lang="hr-HR" sz="3600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SzPts val="4000"/>
              <a:buNone/>
            </a:pPr>
            <a:r>
              <a:rPr lang="hr-HR" sz="3600" dirty="0" smtClean="0">
                <a:solidFill>
                  <a:srgbClr val="0070C0"/>
                </a:solidFill>
              </a:rPr>
              <a:t>Uloge g</a:t>
            </a:r>
            <a:r>
              <a:rPr lang="en-US" sz="3600" dirty="0" err="1" smtClean="0">
                <a:solidFill>
                  <a:srgbClr val="0070C0"/>
                </a:solidFill>
              </a:rPr>
              <a:t>lume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djeca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ili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odrasli</a:t>
            </a:r>
            <a:r>
              <a:rPr lang="en-US" sz="3600" dirty="0">
                <a:solidFill>
                  <a:srgbClr val="0070C0"/>
                </a:solidFill>
              </a:rPr>
              <a:t>. </a:t>
            </a:r>
            <a:endParaRPr lang="hr-HR" sz="36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SzPts val="4000"/>
              <a:buNone/>
            </a:pPr>
            <a:r>
              <a:rPr lang="en-US" sz="3600" dirty="0" err="1">
                <a:solidFill>
                  <a:srgbClr val="0070C0"/>
                </a:solidFill>
              </a:rPr>
              <a:t>Ponekad</a:t>
            </a:r>
            <a:r>
              <a:rPr lang="en-US" sz="3600" dirty="0">
                <a:solidFill>
                  <a:srgbClr val="0070C0"/>
                </a:solidFill>
              </a:rPr>
              <a:t> u </a:t>
            </a:r>
            <a:r>
              <a:rPr lang="hr-HR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igrokazu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umjesto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živih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glumaca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vidimo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lutke</a:t>
            </a:r>
            <a:r>
              <a:rPr lang="en-US" sz="3600" dirty="0">
                <a:solidFill>
                  <a:srgbClr val="0070C0"/>
                </a:solidFill>
              </a:rPr>
              <a:t>. Tada je to </a:t>
            </a:r>
            <a:r>
              <a:rPr lang="en-US" sz="3600" dirty="0" err="1">
                <a:solidFill>
                  <a:srgbClr val="0070C0"/>
                </a:solidFill>
              </a:rPr>
              <a:t>lutkarski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igrokaz</a:t>
            </a:r>
            <a:r>
              <a:rPr lang="en-US" sz="3600" dirty="0">
                <a:solidFill>
                  <a:srgbClr val="0070C0"/>
                </a:solidFill>
              </a:rPr>
              <a:t>. </a:t>
            </a:r>
            <a:endParaRPr lang="hr-HR" sz="36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SzPts val="4000"/>
              <a:buNone/>
            </a:pPr>
            <a:r>
              <a:rPr lang="en-US" sz="3600" dirty="0" err="1">
                <a:solidFill>
                  <a:srgbClr val="0070C0"/>
                </a:solidFill>
              </a:rPr>
              <a:t>Lutkama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pokrete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govor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daju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također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glumci</a:t>
            </a:r>
            <a:r>
              <a:rPr lang="hr-HR" sz="3600" dirty="0" smtClean="0">
                <a:solidFill>
                  <a:srgbClr val="0070C0"/>
                </a:solidFill>
              </a:rPr>
              <a:t>. </a:t>
            </a:r>
          </a:p>
          <a:p>
            <a:pPr marL="0" indent="0">
              <a:spcBef>
                <a:spcPts val="0"/>
              </a:spcBef>
              <a:buSzPts val="4000"/>
              <a:buNone/>
            </a:pPr>
            <a:r>
              <a:rPr lang="hr-HR" sz="3600" dirty="0" smtClean="0">
                <a:solidFill>
                  <a:srgbClr val="0070C0"/>
                </a:solidFill>
              </a:rPr>
              <a:t>U lutkarskom igrokazu glumce ponekad vidimo, a ponekad ne.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CD10F59D587A4AA3026165A57E4632" ma:contentTypeVersion="12" ma:contentTypeDescription="Create a new document." ma:contentTypeScope="" ma:versionID="dcf82be31bbdad091895b0ebe3441540">
  <xsd:schema xmlns:xsd="http://www.w3.org/2001/XMLSchema" xmlns:xs="http://www.w3.org/2001/XMLSchema" xmlns:p="http://schemas.microsoft.com/office/2006/metadata/properties" xmlns:ns2="9e35bf89-78aa-460c-be0b-ce41932056ff" xmlns:ns3="feb15741-2ad1-4cdb-a61a-d92b17366e14" targetNamespace="http://schemas.microsoft.com/office/2006/metadata/properties" ma:root="true" ma:fieldsID="a1874c73b9a7cdcf2a0c4e70e538c7fd" ns2:_="" ns3:_="">
    <xsd:import namespace="9e35bf89-78aa-460c-be0b-ce41932056ff"/>
    <xsd:import namespace="feb15741-2ad1-4cdb-a61a-d92b17366e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5bf89-78aa-460c-be0b-ce41932056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15741-2ad1-4cdb-a61a-d92b17366e1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462FB2-5580-4AA3-8353-9354FB064257}"/>
</file>

<file path=customXml/itemProps2.xml><?xml version="1.0" encoding="utf-8"?>
<ds:datastoreItem xmlns:ds="http://schemas.openxmlformats.org/officeDocument/2006/customXml" ds:itemID="{8ECC8CA6-D26E-4B81-984F-5D5FF7346534}"/>
</file>

<file path=customXml/itemProps3.xml><?xml version="1.0" encoding="utf-8"?>
<ds:datastoreItem xmlns:ds="http://schemas.openxmlformats.org/officeDocument/2006/customXml" ds:itemID="{85574E7F-DE3B-4F29-8F74-E0AB5CD6A1E4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875</Words>
  <Application>Microsoft Office PowerPoint</Application>
  <PresentationFormat>Široki zaslon</PresentationFormat>
  <Paragraphs>198</Paragraphs>
  <Slides>26</Slides>
  <Notes>26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32" baseType="lpstr">
      <vt:lpstr>Arial</vt:lpstr>
      <vt:lpstr>Candara</vt:lpstr>
      <vt:lpstr>Noto Sans Symbols</vt:lpstr>
      <vt:lpstr>Quattrocento Sans</vt:lpstr>
      <vt:lpstr>Calibri</vt:lpstr>
      <vt:lpstr>Office Theme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Danas:</vt:lpstr>
      <vt:lpstr>PowerPointova prezentacija</vt:lpstr>
      <vt:lpstr>Igrokaz</vt:lpstr>
      <vt:lpstr>Kazalište</vt:lpstr>
      <vt:lpstr>Pravilna prehrana </vt:lpstr>
      <vt:lpstr>Dopuni rečenice:</vt:lpstr>
      <vt:lpstr>Ponovimo što znamo…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Lijepo i dobro:</vt:lpstr>
      <vt:lpstr>PowerPointova prezentacija</vt:lpstr>
      <vt:lpstr> Publikacija je izrađena u sklopu projekta „Podrška provedbi Cjelovite kurikularne reforme” koji sufinancira Europska unija  iz Europskog socijalnog fonda.  Nositelj projekta je Ministarstvo znanosti i obrazovanja.   Za sadržaj ove publikacije odgovorno je isključivo Ministarstvo znanosti i obrazovanja, publikacija ni na koji način ne odražava mišljenje Europske unije.  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User</dc:creator>
  <cp:lastModifiedBy>Sanja Polak</cp:lastModifiedBy>
  <cp:revision>4</cp:revision>
  <dcterms:created xsi:type="dcterms:W3CDTF">2020-03-11T10:56:06Z</dcterms:created>
  <dcterms:modified xsi:type="dcterms:W3CDTF">2020-03-31T06:04:14Z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0x01010048CD10F59D587A4AA3026165A57E4632</vt:lpwstr>
  </property>
</Properties>
</file>