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12192000"/>
  <p:notesSz cx="9309100" cy="7053250"/>
  <p:embeddedFontLst>
    <p:embeddedFont>
      <p:font typeface="Candara"/>
      <p:regular r:id="rId31"/>
      <p:bold r:id="rId32"/>
      <p:italic r:id="rId33"/>
      <p:boldItalic r:id="rId34"/>
    </p:embeddedFont>
    <p:embeddedFont>
      <p:font typeface="Quattrocento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833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9" roundtripDataSignature="AMtx7mjLpBUVt4qVEFMmJiNFIHL6FWEL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2E4D529-66AB-4D6B-9092-6ED505983010}">
  <a:tblStyle styleId="{42E4D529-66AB-4D6B-9092-6ED50598301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8331" orient="horz"/>
        <p:guide pos="2932"/>
      </p:guideLst>
    </p:cSldViewPr>
  </p:notes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3" Type="http://schemas.openxmlformats.org/officeDocument/2006/relationships/slide" Target="slides/slide7.xml"/><Relationship Id="rId39" Type="http://customschemas.google.com/relationships/presentationmetadata" Target="metadata"/><Relationship Id="rId18" Type="http://schemas.openxmlformats.org/officeDocument/2006/relationships/slide" Target="slides/slide12.xml"/><Relationship Id="rId21" Type="http://schemas.openxmlformats.org/officeDocument/2006/relationships/slide" Target="slides/slide15.xml"/><Relationship Id="rId34" Type="http://schemas.openxmlformats.org/officeDocument/2006/relationships/font" Target="fonts/Candara-boldItalic.fntdata"/><Relationship Id="rId42" Type="http://schemas.openxmlformats.org/officeDocument/2006/relationships/customXml" Target="../customXml/item3.xml"/><Relationship Id="rId7" Type="http://schemas.openxmlformats.org/officeDocument/2006/relationships/slide" Target="slides/slide1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29" Type="http://schemas.openxmlformats.org/officeDocument/2006/relationships/slide" Target="slides/slide23.xml"/><Relationship Id="rId16" Type="http://schemas.openxmlformats.org/officeDocument/2006/relationships/slide" Target="slides/slide10.xml"/><Relationship Id="rId41" Type="http://schemas.openxmlformats.org/officeDocument/2006/relationships/customXml" Target="../customXml/item2.xml"/><Relationship Id="rId24" Type="http://schemas.openxmlformats.org/officeDocument/2006/relationships/slide" Target="slides/slide18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font" Target="fonts/Candara-bold.fntdata"/><Relationship Id="rId37" Type="http://schemas.openxmlformats.org/officeDocument/2006/relationships/font" Target="fonts/QuattrocentoSans-italic.fntdata"/><Relationship Id="rId40" Type="http://schemas.openxmlformats.org/officeDocument/2006/relationships/customXml" Target="../customXml/item1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36" Type="http://schemas.openxmlformats.org/officeDocument/2006/relationships/font" Target="fonts/QuattrocentoSans-bold.fntdata"/><Relationship Id="rId31" Type="http://schemas.openxmlformats.org/officeDocument/2006/relationships/font" Target="fonts/Candara-regular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slide" Target="slides/slide16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QuattrocentoSans-regular.fntdata"/><Relationship Id="rId14" Type="http://schemas.openxmlformats.org/officeDocument/2006/relationships/slide" Target="slides/slide8.xml"/><Relationship Id="rId8" Type="http://schemas.openxmlformats.org/officeDocument/2006/relationships/slide" Target="slides/slide2.xml"/><Relationship Id="rId3" Type="http://schemas.openxmlformats.org/officeDocument/2006/relationships/presProps" Target="presProps.xml"/><Relationship Id="rId25" Type="http://schemas.openxmlformats.org/officeDocument/2006/relationships/slide" Target="slides/slide19.xml"/><Relationship Id="rId33" Type="http://schemas.openxmlformats.org/officeDocument/2006/relationships/font" Target="fonts/Candara-italic.fntdata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8" Type="http://schemas.openxmlformats.org/officeDocument/2006/relationships/font" Target="fonts/Quattrocento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anchorCtr="0" anchor="t" bIns="80450" lIns="160925" spcFirstLastPara="1" rIns="160925" wrap="square" tIns="804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273003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anchorCtr="0" anchor="t" bIns="80450" lIns="160925" spcFirstLastPara="1" rIns="160925" wrap="square" tIns="8045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anchorCtr="0" anchor="t" bIns="80450" lIns="160925" spcFirstLastPara="1" rIns="160925" wrap="square" tIns="804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anchorCtr="0" anchor="b" bIns="80450" lIns="160925" spcFirstLastPara="1" rIns="160925" wrap="square" tIns="804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anchorCtr="0" anchor="b" bIns="80450" lIns="160925" spcFirstLastPara="1" rIns="160925" wrap="square" tIns="804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Obavezni prvi slajd, stoji otvoren prije početka prezentacije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Na njemu ništa ne mijenjate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 txBox="1"/>
          <p:nvPr>
            <p:ph idx="12" type="sldNum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anchorCtr="0" anchor="b" bIns="80450" lIns="160925" spcFirstLastPara="1" rIns="160925" wrap="square" tIns="804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3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4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7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9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0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1" name="Google Shape;251;p21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22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Obavezan predzadnji slajd, na njemu ništa ne mijenjate!</a:t>
            </a:r>
            <a:endParaRPr/>
          </a:p>
        </p:txBody>
      </p:sp>
      <p:sp>
        <p:nvSpPr>
          <p:cNvPr id="259" name="Google Shape;259;p22:notes"/>
          <p:cNvSpPr txBox="1"/>
          <p:nvPr>
            <p:ph idx="12" type="sldNum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anchorCtr="0" anchor="b" bIns="80450" lIns="160925" spcFirstLastPara="1" rIns="160925" wrap="square" tIns="804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23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Obavezni zadnji slajd, stoji otvoren na kraju prezentacije, za vrijeme pitanja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Na njemu ništa ne mijenjate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3:notes"/>
          <p:cNvSpPr txBox="1"/>
          <p:nvPr>
            <p:ph idx="12" type="sldNum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anchorCtr="0" anchor="b" bIns="80450" lIns="160925" spcFirstLastPara="1" rIns="160925" wrap="square" tIns="804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4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4:notes"/>
          <p:cNvSpPr txBox="1"/>
          <p:nvPr>
            <p:ph idx="12" type="sldNum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anchorCtr="0" anchor="b" bIns="80450" lIns="160925" spcFirstLastPara="1" rIns="160925" wrap="square" tIns="804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fld id="{00000000-1234-1234-1234-123412341234}" type="slidenum">
              <a:rPr b="0" i="0" lang="hr-H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6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/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1" type="body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7"/>
          <p:cNvSpPr txBox="1"/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" type="body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32" name="Google Shape;3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2E82A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2E82A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/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ilagođeni izgled">
  <p:cSld name="Prilagođeni izgled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 txBox="1"/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6" name="Google Shape;46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5"/>
          <p:cNvSpPr txBox="1"/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5"/>
          <p:cNvSpPr txBox="1"/>
          <p:nvPr>
            <p:ph idx="1" type="body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b="0" i="0" sz="3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b="0" i="1" lang="hr-HR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hr-HR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b="0" i="1" lang="hr-HR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hr-HR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nta prava" id="16" name="Google Shape;1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ordwall.net/hr/resource/1088792/hrvatski-jezik/uvijek-ima-nade" TargetMode="External"/><Relationship Id="rId4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bookwidgets.com/play/" TargetMode="External"/><Relationship Id="rId4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skolanatrecem2@hrt.hr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jpg"/><Relationship Id="rId4" Type="http://schemas.openxmlformats.org/officeDocument/2006/relationships/image" Target="../media/image35.png"/><Relationship Id="rId5" Type="http://schemas.openxmlformats.org/officeDocument/2006/relationships/image" Target="../media/image18.jpg"/><Relationship Id="rId6" Type="http://schemas.openxmlformats.org/officeDocument/2006/relationships/image" Target="../media/image3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3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7266" y="1715328"/>
            <a:ext cx="10058400" cy="358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/>
          <p:nvPr>
            <p:ph type="title"/>
          </p:nvPr>
        </p:nvSpPr>
        <p:spPr>
          <a:xfrm>
            <a:off x="3940860" y="1003322"/>
            <a:ext cx="4434908" cy="9073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Uvijek ima nade</a:t>
            </a:r>
            <a:endParaRPr/>
          </a:p>
        </p:txBody>
      </p:sp>
      <p:sp>
        <p:nvSpPr>
          <p:cNvPr id="138" name="Google Shape;138;p10"/>
          <p:cNvSpPr txBox="1"/>
          <p:nvPr/>
        </p:nvSpPr>
        <p:spPr>
          <a:xfrm>
            <a:off x="6737502" y="1910687"/>
            <a:ext cx="3276531" cy="9073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Quattrocento Sans"/>
              <a:buNone/>
            </a:pPr>
            <a:r>
              <a:rPr i="1" lang="hr-HR" sz="3600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Marica Milčec</a:t>
            </a:r>
            <a:endParaRPr i="1" sz="3600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9" name="Google Shape;139;p10"/>
          <p:cNvSpPr txBox="1"/>
          <p:nvPr/>
        </p:nvSpPr>
        <p:spPr>
          <a:xfrm>
            <a:off x="887718" y="3062998"/>
            <a:ext cx="5212637" cy="557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Arial"/>
              <a:buChar char="•"/>
            </a:pPr>
            <a:r>
              <a:rPr lang="hr-HR" sz="3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Tko su junaci naše priče? </a:t>
            </a:r>
            <a:endParaRPr sz="3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0" name="Google Shape;140;p10"/>
          <p:cNvSpPr txBox="1"/>
          <p:nvPr/>
        </p:nvSpPr>
        <p:spPr>
          <a:xfrm>
            <a:off x="1993984" y="3627429"/>
            <a:ext cx="6875695" cy="557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i="1"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Junaci naše priče su orade Nada i Milada.</a:t>
            </a:r>
            <a:endParaRPr/>
          </a:p>
        </p:txBody>
      </p:sp>
      <p:sp>
        <p:nvSpPr>
          <p:cNvPr id="141" name="Google Shape;141;p10"/>
          <p:cNvSpPr txBox="1"/>
          <p:nvPr/>
        </p:nvSpPr>
        <p:spPr>
          <a:xfrm>
            <a:off x="887717" y="4191860"/>
            <a:ext cx="4421262" cy="557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Tko su orade?</a:t>
            </a:r>
            <a:endParaRPr/>
          </a:p>
        </p:txBody>
      </p:sp>
      <p:sp>
        <p:nvSpPr>
          <p:cNvPr id="142" name="Google Shape;142;p10"/>
          <p:cNvSpPr txBox="1"/>
          <p:nvPr/>
        </p:nvSpPr>
        <p:spPr>
          <a:xfrm>
            <a:off x="1993983" y="4675639"/>
            <a:ext cx="6875695" cy="557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i="1"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 je vrsta morske ribe.</a:t>
            </a:r>
            <a:endParaRPr/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/>
          <p:nvPr>
            <p:ph idx="1" type="body"/>
          </p:nvPr>
        </p:nvSpPr>
        <p:spPr>
          <a:xfrm>
            <a:off x="887717" y="1418150"/>
            <a:ext cx="9825776" cy="557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hr-HR" sz="2800">
                <a:solidFill>
                  <a:srgbClr val="2E75B5"/>
                </a:solidFill>
              </a:rPr>
              <a:t>Koja je nevolja pogodila naše junake? </a:t>
            </a:r>
            <a:endParaRPr/>
          </a:p>
        </p:txBody>
      </p:sp>
      <p:sp>
        <p:nvSpPr>
          <p:cNvPr id="148" name="Google Shape;148;p11"/>
          <p:cNvSpPr txBox="1"/>
          <p:nvPr/>
        </p:nvSpPr>
        <p:spPr>
          <a:xfrm>
            <a:off x="2122435" y="2040922"/>
            <a:ext cx="4245985" cy="557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i="1"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Pogodio ih je „cunami”.</a:t>
            </a:r>
            <a:endParaRPr/>
          </a:p>
        </p:txBody>
      </p:sp>
      <p:sp>
        <p:nvSpPr>
          <p:cNvPr id="149" name="Google Shape;149;p11"/>
          <p:cNvSpPr txBox="1"/>
          <p:nvPr/>
        </p:nvSpPr>
        <p:spPr>
          <a:xfrm>
            <a:off x="887717" y="2865036"/>
            <a:ext cx="5212637" cy="557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Arial"/>
              <a:buChar char="•"/>
            </a:pPr>
            <a:r>
              <a:rPr lang="hr-HR" sz="3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Što je „cunami”?</a:t>
            </a:r>
            <a:endParaRPr/>
          </a:p>
        </p:txBody>
      </p:sp>
      <p:sp>
        <p:nvSpPr>
          <p:cNvPr id="150" name="Google Shape;150;p11"/>
          <p:cNvSpPr txBox="1"/>
          <p:nvPr/>
        </p:nvSpPr>
        <p:spPr>
          <a:xfrm>
            <a:off x="1993982" y="3475854"/>
            <a:ext cx="9579319" cy="1178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i="1"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„Cunami” je snažan morski val nastao zbog potresa na dnu mora.</a:t>
            </a:r>
            <a:endParaRPr/>
          </a:p>
        </p:txBody>
      </p:sp>
      <p:sp>
        <p:nvSpPr>
          <p:cNvPr id="151" name="Google Shape;151;p11"/>
          <p:cNvSpPr txBox="1"/>
          <p:nvPr/>
        </p:nvSpPr>
        <p:spPr>
          <a:xfrm>
            <a:off x="887716" y="4730672"/>
            <a:ext cx="10207914" cy="557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Gdje su ribe zarobljene?</a:t>
            </a:r>
            <a:endParaRPr/>
          </a:p>
        </p:txBody>
      </p:sp>
      <p:sp>
        <p:nvSpPr>
          <p:cNvPr id="152" name="Google Shape;152;p11"/>
          <p:cNvSpPr txBox="1"/>
          <p:nvPr/>
        </p:nvSpPr>
        <p:spPr>
          <a:xfrm>
            <a:off x="1993982" y="5177673"/>
            <a:ext cx="6875695" cy="557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i="1"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Ribe su  zarobljene u špilji.</a:t>
            </a:r>
            <a:endParaRPr/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/>
          <p:nvPr>
            <p:ph type="title"/>
          </p:nvPr>
        </p:nvSpPr>
        <p:spPr>
          <a:xfrm>
            <a:off x="464637" y="801857"/>
            <a:ext cx="10515600" cy="8085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40"/>
              <a:buFont typeface="Quattrocento Sans"/>
              <a:buNone/>
            </a:pPr>
            <a:r>
              <a:rPr lang="hr-HR" sz="3240"/>
              <a:t>Koje su sličnosti Milade i Nade, a u čemu su različite? </a:t>
            </a:r>
            <a:endParaRPr/>
          </a:p>
        </p:txBody>
      </p:sp>
      <p:sp>
        <p:nvSpPr>
          <p:cNvPr id="158" name="Google Shape;158;p12"/>
          <p:cNvSpPr/>
          <p:nvPr/>
        </p:nvSpPr>
        <p:spPr>
          <a:xfrm>
            <a:off x="2328756" y="1691248"/>
            <a:ext cx="3960000" cy="3960000"/>
          </a:xfrm>
          <a:prstGeom prst="ellipse">
            <a:avLst/>
          </a:prstGeom>
          <a:noFill/>
          <a:ln cap="flat" cmpd="sng" w="38100">
            <a:solidFill>
              <a:srgbClr val="FF5A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 txBox="1"/>
          <p:nvPr/>
        </p:nvSpPr>
        <p:spPr>
          <a:xfrm>
            <a:off x="1772714" y="2019869"/>
            <a:ext cx="1112084" cy="557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b="1" i="1" lang="hr-HR" sz="2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Nada</a:t>
            </a:r>
            <a:endParaRPr b="1" i="1" sz="28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0" name="Google Shape;160;p12"/>
          <p:cNvSpPr txBox="1"/>
          <p:nvPr/>
        </p:nvSpPr>
        <p:spPr>
          <a:xfrm>
            <a:off x="8422945" y="2019869"/>
            <a:ext cx="1361476" cy="557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b="1" i="1" lang="hr-HR" sz="28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Milada</a:t>
            </a:r>
            <a:endParaRPr b="1" i="1" sz="280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1" name="Google Shape;161;p12"/>
          <p:cNvSpPr txBox="1"/>
          <p:nvPr/>
        </p:nvSpPr>
        <p:spPr>
          <a:xfrm>
            <a:off x="5154651" y="2845472"/>
            <a:ext cx="1011275" cy="378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b="1" lang="hr-HR" sz="2400">
                <a:solidFill>
                  <a:srgbClr val="7030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ribice</a:t>
            </a:r>
            <a:endParaRPr b="1" sz="2400">
              <a:solidFill>
                <a:srgbClr val="7030A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4798021" y="1772060"/>
            <a:ext cx="3960000" cy="3960000"/>
          </a:xfrm>
          <a:prstGeom prst="ellipse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 txBox="1"/>
          <p:nvPr/>
        </p:nvSpPr>
        <p:spPr>
          <a:xfrm>
            <a:off x="5154650" y="3318163"/>
            <a:ext cx="1011275" cy="378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b="1" lang="hr-HR" sz="2400">
                <a:solidFill>
                  <a:srgbClr val="7030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orade</a:t>
            </a:r>
            <a:endParaRPr b="1" sz="2400">
              <a:solidFill>
                <a:srgbClr val="7030A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4" name="Google Shape;164;p12"/>
          <p:cNvSpPr txBox="1"/>
          <p:nvPr/>
        </p:nvSpPr>
        <p:spPr>
          <a:xfrm>
            <a:off x="4930892" y="3822898"/>
            <a:ext cx="1458790" cy="378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b="1" lang="hr-HR" sz="2400">
                <a:solidFill>
                  <a:srgbClr val="7030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uplašene</a:t>
            </a:r>
            <a:endParaRPr b="1" sz="2400">
              <a:solidFill>
                <a:srgbClr val="7030A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5" name="Google Shape;165;p12"/>
          <p:cNvSpPr txBox="1"/>
          <p:nvPr/>
        </p:nvSpPr>
        <p:spPr>
          <a:xfrm>
            <a:off x="3153466" y="4484705"/>
            <a:ext cx="1449902" cy="378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b="1" lang="hr-HR" sz="24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smirena</a:t>
            </a:r>
            <a:endParaRPr b="1" sz="24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6" name="Google Shape;166;p12"/>
          <p:cNvSpPr txBox="1"/>
          <p:nvPr/>
        </p:nvSpPr>
        <p:spPr>
          <a:xfrm>
            <a:off x="2541337" y="3239692"/>
            <a:ext cx="1689469" cy="82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b="1" lang="hr-HR" sz="24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nada se dobromu</a:t>
            </a:r>
            <a:endParaRPr b="1" sz="24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7" name="Google Shape;167;p12"/>
          <p:cNvSpPr txBox="1"/>
          <p:nvPr/>
        </p:nvSpPr>
        <p:spPr>
          <a:xfrm>
            <a:off x="3377689" y="2623772"/>
            <a:ext cx="1449902" cy="378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b="1" lang="hr-HR" sz="24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hrabra</a:t>
            </a:r>
            <a:endParaRPr b="1" sz="24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8" name="Google Shape;168;p12"/>
          <p:cNvSpPr txBox="1"/>
          <p:nvPr/>
        </p:nvSpPr>
        <p:spPr>
          <a:xfrm>
            <a:off x="6179485" y="2286742"/>
            <a:ext cx="1564589" cy="378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b="1" lang="hr-HR" sz="24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nestrpljiva</a:t>
            </a:r>
            <a:endParaRPr b="1" sz="240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9" name="Google Shape;169;p12"/>
          <p:cNvSpPr txBox="1"/>
          <p:nvPr/>
        </p:nvSpPr>
        <p:spPr>
          <a:xfrm>
            <a:off x="6522554" y="2981785"/>
            <a:ext cx="1935119" cy="378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b="1" lang="hr-HR" sz="24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uznemirena</a:t>
            </a:r>
            <a:endParaRPr b="1" sz="240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0" name="Google Shape;170;p12"/>
          <p:cNvSpPr txBox="1"/>
          <p:nvPr/>
        </p:nvSpPr>
        <p:spPr>
          <a:xfrm>
            <a:off x="6778021" y="3649745"/>
            <a:ext cx="1564589" cy="753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b="1" lang="hr-HR" sz="24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 vidi sretan kraj</a:t>
            </a:r>
            <a:endParaRPr b="1" sz="240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1" name="Google Shape;171;p12"/>
          <p:cNvSpPr txBox="1"/>
          <p:nvPr/>
        </p:nvSpPr>
        <p:spPr>
          <a:xfrm>
            <a:off x="6144499" y="4735754"/>
            <a:ext cx="1564589" cy="6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b="1" lang="hr-HR" sz="24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brine o izgledu</a:t>
            </a:r>
            <a:endParaRPr b="1" sz="240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/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Ponovimo što znamo…</a:t>
            </a:r>
            <a:endParaRPr/>
          </a:p>
        </p:txBody>
      </p:sp>
      <p:sp>
        <p:nvSpPr>
          <p:cNvPr id="177" name="Google Shape;177;p13"/>
          <p:cNvSpPr txBox="1"/>
          <p:nvPr>
            <p:ph idx="1" type="body"/>
          </p:nvPr>
        </p:nvSpPr>
        <p:spPr>
          <a:xfrm>
            <a:off x="3957013" y="2971985"/>
            <a:ext cx="4377009" cy="811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hr-HR" sz="4400" u="sng">
                <a:solidFill>
                  <a:srgbClr val="2E75B5"/>
                </a:solidFill>
                <a:hlinkClick r:id="rId3"/>
              </a:rPr>
              <a:t>Kviz znanja</a:t>
            </a:r>
            <a:endParaRPr sz="4400">
              <a:solidFill>
                <a:srgbClr val="2E75B5"/>
              </a:solidFill>
            </a:endParaRPr>
          </a:p>
        </p:txBody>
      </p:sp>
      <p:pic>
        <p:nvPicPr>
          <p:cNvPr descr="Slika na kojoj se prikazuje crtež&#10;&#10;Opis je automatski generiran" id="178" name="Google Shape;17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6761" y="2971985"/>
            <a:ext cx="2360201" cy="2502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/>
          <p:nvPr/>
        </p:nvSpPr>
        <p:spPr>
          <a:xfrm>
            <a:off x="1134976" y="3617707"/>
            <a:ext cx="2797791" cy="682388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DOM ZDRAVLJA</a:t>
            </a: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1059913" y="2032250"/>
            <a:ext cx="2797791" cy="682388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BOLNICA</a:t>
            </a: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8088344" y="2023554"/>
            <a:ext cx="2779595" cy="95306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ZUBARSKA ORDINACIJA</a:t>
            </a:r>
            <a:endParaRPr/>
          </a:p>
        </p:txBody>
      </p:sp>
      <p:sp>
        <p:nvSpPr>
          <p:cNvPr id="186" name="Google Shape;186;p14"/>
          <p:cNvSpPr/>
          <p:nvPr/>
        </p:nvSpPr>
        <p:spPr>
          <a:xfrm>
            <a:off x="7987124" y="3710442"/>
            <a:ext cx="2797791" cy="682388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LJEKARNA</a:t>
            </a:r>
            <a:endParaRPr/>
          </a:p>
        </p:txBody>
      </p:sp>
      <p:sp>
        <p:nvSpPr>
          <p:cNvPr id="187" name="Google Shape;187;p14"/>
          <p:cNvSpPr/>
          <p:nvPr/>
        </p:nvSpPr>
        <p:spPr>
          <a:xfrm>
            <a:off x="4378738" y="2729552"/>
            <a:ext cx="3153771" cy="1117979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3200">
                <a:solidFill>
                  <a:srgbClr val="2F549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ZDRAVSTVENE USTANOVE</a:t>
            </a:r>
            <a:endParaRPr/>
          </a:p>
        </p:txBody>
      </p:sp>
      <p:pic>
        <p:nvPicPr>
          <p:cNvPr id="188" name="Google Shape;18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8000" y="4520824"/>
            <a:ext cx="1962811" cy="129758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4"/>
          <p:cNvSpPr txBox="1"/>
          <p:nvPr/>
        </p:nvSpPr>
        <p:spPr>
          <a:xfrm>
            <a:off x="749367" y="417299"/>
            <a:ext cx="1473959" cy="14695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</a:pPr>
            <a:r>
              <a:rPr i="1" lang="hr-HR" sz="2000">
                <a:solidFill>
                  <a:srgbClr val="2F549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liječnici specijalisti, medicinske sestre i tehničari</a:t>
            </a:r>
            <a:endParaRPr i="1" sz="2000">
              <a:solidFill>
                <a:srgbClr val="2F549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90" name="Google Shape;19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3326" y="429810"/>
            <a:ext cx="1634378" cy="138411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4"/>
          <p:cNvSpPr txBox="1"/>
          <p:nvPr/>
        </p:nvSpPr>
        <p:spPr>
          <a:xfrm>
            <a:off x="9738814" y="399628"/>
            <a:ext cx="1479646" cy="141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</a:pPr>
            <a:r>
              <a:rPr i="1" lang="hr-HR" sz="2000">
                <a:solidFill>
                  <a:srgbClr val="2F549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zubar ili stomatolog i medicinska sestra</a:t>
            </a:r>
            <a:endParaRPr i="1" sz="2000">
              <a:solidFill>
                <a:srgbClr val="2F549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92" name="Google Shape;19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74251" y="429810"/>
            <a:ext cx="2464563" cy="1386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88094" y="4531493"/>
            <a:ext cx="1950720" cy="129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4"/>
          <p:cNvSpPr txBox="1"/>
          <p:nvPr/>
        </p:nvSpPr>
        <p:spPr>
          <a:xfrm>
            <a:off x="9462219" y="4531493"/>
            <a:ext cx="1479646" cy="12869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</a:pPr>
            <a:r>
              <a:rPr i="1" lang="hr-HR" sz="2000">
                <a:solidFill>
                  <a:srgbClr val="2F549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ljekarnik ili farmaceut</a:t>
            </a:r>
            <a:endParaRPr i="1" sz="2000">
              <a:solidFill>
                <a:srgbClr val="2F549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5" name="Google Shape;195;p14"/>
          <p:cNvSpPr txBox="1"/>
          <p:nvPr/>
        </p:nvSpPr>
        <p:spPr>
          <a:xfrm>
            <a:off x="1134976" y="4500607"/>
            <a:ext cx="1638875" cy="13177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</a:pPr>
            <a:r>
              <a:rPr i="1" lang="hr-HR" sz="2000">
                <a:solidFill>
                  <a:srgbClr val="2F549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liječnici i medicinske sestre</a:t>
            </a:r>
            <a:endParaRPr i="1" sz="2000">
              <a:solidFill>
                <a:srgbClr val="2F549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96" name="Google Shape;196;p14"/>
          <p:cNvCxnSpPr/>
          <p:nvPr/>
        </p:nvCxnSpPr>
        <p:spPr>
          <a:xfrm>
            <a:off x="3932767" y="2606722"/>
            <a:ext cx="445971" cy="24566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7" name="Google Shape;197;p14"/>
          <p:cNvCxnSpPr/>
          <p:nvPr/>
        </p:nvCxnSpPr>
        <p:spPr>
          <a:xfrm flipH="1">
            <a:off x="7671047" y="2729552"/>
            <a:ext cx="316077" cy="76905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8" name="Google Shape;198;p14"/>
          <p:cNvCxnSpPr/>
          <p:nvPr/>
        </p:nvCxnSpPr>
        <p:spPr>
          <a:xfrm flipH="1" rot="10800000">
            <a:off x="4003516" y="3723301"/>
            <a:ext cx="340727" cy="11137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9" name="Google Shape;199;p14"/>
          <p:cNvCxnSpPr/>
          <p:nvPr/>
        </p:nvCxnSpPr>
        <p:spPr>
          <a:xfrm rot="10800000">
            <a:off x="7611726" y="3710442"/>
            <a:ext cx="326068" cy="137089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12016">
            <a:off x="400334" y="581721"/>
            <a:ext cx="8742840" cy="540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28513">
            <a:off x="1242708" y="1021525"/>
            <a:ext cx="3437353" cy="453002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5"/>
          <p:cNvSpPr txBox="1"/>
          <p:nvPr/>
        </p:nvSpPr>
        <p:spPr>
          <a:xfrm rot="-186931">
            <a:off x="5034590" y="751063"/>
            <a:ext cx="3516804" cy="4626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i="1" lang="hr-HR" sz="2400">
                <a:solidFill>
                  <a:srgbClr val="2F549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Marko je dječak 2. razreda. Kada se jednom vratio kući s treninga, ugledao je otvorena vrata svoga stana. Marko je znao da su mama i tata na poslu, ali ih je ipak dozivao. Kako se nitko nije javio, Marko je pozvonio na vrata stana susjede Marice i zamolio  da pozove ….</a:t>
            </a:r>
            <a:endParaRPr i="1" sz="2400">
              <a:solidFill>
                <a:srgbClr val="2F549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7" name="Google Shape;207;p15"/>
          <p:cNvSpPr/>
          <p:nvPr/>
        </p:nvSpPr>
        <p:spPr>
          <a:xfrm>
            <a:off x="9386334" y="2242184"/>
            <a:ext cx="2389807" cy="164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44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192 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hr-HR" sz="44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POLICIJA</a:t>
            </a:r>
            <a:endParaRPr b="1" sz="40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8" name="Google Shape;208;p15"/>
          <p:cNvSpPr/>
          <p:nvPr/>
        </p:nvSpPr>
        <p:spPr>
          <a:xfrm>
            <a:off x="9130348" y="2101972"/>
            <a:ext cx="2901777" cy="2169994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12016">
            <a:off x="400334" y="581721"/>
            <a:ext cx="8742840" cy="540963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6"/>
          <p:cNvSpPr txBox="1"/>
          <p:nvPr/>
        </p:nvSpPr>
        <p:spPr>
          <a:xfrm rot="-186931">
            <a:off x="4922169" y="751063"/>
            <a:ext cx="3665780" cy="4626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200"/>
              <a:buFont typeface="Noto Sans Symbols"/>
              <a:buNone/>
            </a:pPr>
            <a:r>
              <a:rPr i="1" lang="hr-HR" sz="2200">
                <a:solidFill>
                  <a:srgbClr val="2F549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Lana i Karlo su brat i sestra. Sami su kod kuće. Karlo je želio jesti palačinke. Sve je krenulo dobro: Lana je  zamutila smjesu za palačinke, stavila je tavu na štednjak i ulila malo ulja. Zazvonio joj je mobitel i ona se javila. Zaboravila je na palačinke i upaljen štednjak. Karlo je osjetio miris paleži. Dojurio je u kuhinju koju je već zahvatio plamen. Odjurio je do telefona i pozvao …</a:t>
            </a:r>
            <a:endParaRPr i="1" sz="2200">
              <a:solidFill>
                <a:srgbClr val="2F549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5" name="Google Shape;215;p16"/>
          <p:cNvSpPr/>
          <p:nvPr/>
        </p:nvSpPr>
        <p:spPr>
          <a:xfrm>
            <a:off x="8828437" y="2228536"/>
            <a:ext cx="3505598" cy="1380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36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193 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hr-HR" sz="36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VATROGASCI</a:t>
            </a:r>
            <a:endParaRPr b="1" sz="32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9130348" y="2101972"/>
            <a:ext cx="2901777" cy="2169994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15886">
            <a:off x="1183317" y="1310384"/>
            <a:ext cx="3485801" cy="40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12016">
            <a:off x="400334" y="581721"/>
            <a:ext cx="8742840" cy="540963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7"/>
          <p:cNvSpPr txBox="1"/>
          <p:nvPr/>
        </p:nvSpPr>
        <p:spPr>
          <a:xfrm rot="-186931">
            <a:off x="4922169" y="751063"/>
            <a:ext cx="3665780" cy="4626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i="1" lang="hr-HR" sz="2800">
                <a:solidFill>
                  <a:srgbClr val="2F549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Sanja se igrala sa svojom prijateljicom Mašom na dječjem igralištu. Maša se  spotaknula i pala. Nije  mogla ustati. Jako ju je boljela noga. Nitko od odraslih nije bio u blizini. Sva sreća da je Sanja imala mobitel pa je odlučila pozvati broj…</a:t>
            </a:r>
            <a:endParaRPr i="1" sz="2800">
              <a:solidFill>
                <a:srgbClr val="2F549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8828437" y="2149024"/>
            <a:ext cx="3505598" cy="2075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36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194 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hr-HR" sz="36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HITNA 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hr-HR" sz="36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POMOĆ</a:t>
            </a:r>
            <a:endParaRPr b="1" sz="32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5" name="Google Shape;225;p17"/>
          <p:cNvSpPr/>
          <p:nvPr/>
        </p:nvSpPr>
        <p:spPr>
          <a:xfrm>
            <a:off x="9130348" y="2101972"/>
            <a:ext cx="2901777" cy="2169994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41623">
            <a:off x="1200716" y="1446702"/>
            <a:ext cx="3480530" cy="3480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"/>
          <p:cNvSpPr txBox="1"/>
          <p:nvPr/>
        </p:nvSpPr>
        <p:spPr>
          <a:xfrm>
            <a:off x="2061719" y="1393094"/>
            <a:ext cx="5242531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Digitalna igra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https://www.bookwidgets.com/play/</a:t>
            </a:r>
            <a:endParaRPr sz="2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2" name="Google Shape;232;p18"/>
          <p:cNvSpPr txBox="1"/>
          <p:nvPr/>
        </p:nvSpPr>
        <p:spPr>
          <a:xfrm>
            <a:off x="424666" y="933043"/>
            <a:ext cx="9633734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5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Ponovimo:</a:t>
            </a:r>
            <a:endParaRPr sz="45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A close up of a logo&#10;&#10;Description generated with very high confidence" id="233" name="Google Shape;23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4190" y="1717873"/>
            <a:ext cx="4111161" cy="29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8"/>
          <p:cNvSpPr txBox="1"/>
          <p:nvPr/>
        </p:nvSpPr>
        <p:spPr>
          <a:xfrm>
            <a:off x="7961113" y="2797188"/>
            <a:ext cx="152408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hr-HR" sz="2000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Zaigrajmo!</a:t>
            </a:r>
            <a:endParaRPr i="1" sz="2000">
              <a:solidFill>
                <a:srgbClr val="1E4E7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ka na kojoj se prikazuje soba&#10;&#10;Opis je automatski generiran" id="239" name="Google Shape;239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258" y="2739579"/>
            <a:ext cx="3928600" cy="311875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9"/>
          <p:cNvSpPr txBox="1"/>
          <p:nvPr>
            <p:ph type="title"/>
          </p:nvPr>
        </p:nvSpPr>
        <p:spPr>
          <a:xfrm>
            <a:off x="342221" y="1124525"/>
            <a:ext cx="8367118" cy="801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Domaća zadaća:</a:t>
            </a:r>
            <a:endParaRPr/>
          </a:p>
        </p:txBody>
      </p:sp>
      <p:sp>
        <p:nvSpPr>
          <p:cNvPr id="241" name="Google Shape;241;p19"/>
          <p:cNvSpPr txBox="1"/>
          <p:nvPr>
            <p:ph idx="2" type="body"/>
          </p:nvPr>
        </p:nvSpPr>
        <p:spPr>
          <a:xfrm>
            <a:off x="3207224" y="2381290"/>
            <a:ext cx="8453604" cy="1917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20"/>
              <a:buFont typeface="Noto Sans Symbols"/>
              <a:buChar char="✔"/>
            </a:pPr>
            <a:r>
              <a:rPr lang="hr-HR" sz="2720">
                <a:solidFill>
                  <a:srgbClr val="2E75B5"/>
                </a:solidFill>
              </a:rPr>
              <a:t> Vježbaj zbrajati i oduzima ti do 100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720"/>
              <a:buFont typeface="Noto Sans Symbols"/>
              <a:buChar char="✔"/>
            </a:pPr>
            <a:r>
              <a:rPr lang="hr-HR" sz="2720">
                <a:solidFill>
                  <a:srgbClr val="2E75B5"/>
                </a:solidFill>
              </a:rPr>
              <a:t>Vježbaj množiti i dijeliti brojevima 0, 1, 2, 3, 5, 10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720"/>
              <a:buFont typeface="Noto Sans Symbols"/>
              <a:buChar char="✔"/>
            </a:pPr>
            <a:r>
              <a:rPr lang="hr-HR" sz="2720">
                <a:solidFill>
                  <a:srgbClr val="2E75B5"/>
                </a:solidFill>
              </a:rPr>
              <a:t>Upamti  brojeve telefona poziva u pomoć</a:t>
            </a:r>
            <a:endParaRPr sz="2720">
              <a:solidFill>
                <a:srgbClr val="2E75B5"/>
              </a:solidFill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720"/>
              <a:buFont typeface="Noto Sans Symbols"/>
              <a:buChar char="✔"/>
            </a:pPr>
            <a:r>
              <a:rPr lang="hr-HR" sz="2720">
                <a:solidFill>
                  <a:srgbClr val="2E75B5"/>
                </a:solidFill>
              </a:rPr>
              <a:t>Pročitaj priču iz čitanke koja opisuje svakidašnji život </a:t>
            </a:r>
            <a:endParaRPr sz="2720">
              <a:solidFill>
                <a:srgbClr val="2E75B5"/>
              </a:solidFill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/>
        </p:nvSpPr>
        <p:spPr>
          <a:xfrm>
            <a:off x="3518282" y="5262653"/>
            <a:ext cx="2223703" cy="41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b="0" i="1" lang="hr-HR" sz="175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Bruno, Zagreb</a:t>
            </a:r>
            <a:endParaRPr/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987" y="1036661"/>
            <a:ext cx="5412998" cy="39174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2649" y="1573472"/>
            <a:ext cx="5813386" cy="279381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72" name="Google Shape;72;p2"/>
          <p:cNvSpPr txBox="1"/>
          <p:nvPr/>
        </p:nvSpPr>
        <p:spPr>
          <a:xfrm>
            <a:off x="9552332" y="4637131"/>
            <a:ext cx="2223703" cy="41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b="0" i="1" lang="hr-HR" sz="175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Petra, Sveti Đurđ</a:t>
            </a:r>
            <a:endParaRPr b="0" i="1" sz="1754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ka na kojoj se prikazuje soba&#10;&#10;Opis je automatski generiran" id="246" name="Google Shape;246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258" y="2739579"/>
            <a:ext cx="3928600" cy="311875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0"/>
          <p:cNvSpPr txBox="1"/>
          <p:nvPr>
            <p:ph type="title"/>
          </p:nvPr>
        </p:nvSpPr>
        <p:spPr>
          <a:xfrm>
            <a:off x="342221" y="1124525"/>
            <a:ext cx="8367118" cy="801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Lijepo i dobro:</a:t>
            </a:r>
            <a:endParaRPr/>
          </a:p>
        </p:txBody>
      </p:sp>
      <p:sp>
        <p:nvSpPr>
          <p:cNvPr id="248" name="Google Shape;248;p20"/>
          <p:cNvSpPr txBox="1"/>
          <p:nvPr>
            <p:ph idx="2" type="body"/>
          </p:nvPr>
        </p:nvSpPr>
        <p:spPr>
          <a:xfrm>
            <a:off x="3207224" y="2381290"/>
            <a:ext cx="8453604" cy="1917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✔"/>
            </a:pPr>
            <a:r>
              <a:rPr lang="hr-HR" sz="3200">
                <a:solidFill>
                  <a:srgbClr val="2E75B5"/>
                </a:solidFill>
              </a:rPr>
              <a:t> nacrtaj nešto i napiši poruku ohrabrenja i zahvale našim junacima: svim zdravstvenim djelatnicima. 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"/>
          <p:cNvSpPr txBox="1"/>
          <p:nvPr>
            <p:ph idx="1" type="body"/>
          </p:nvPr>
        </p:nvSpPr>
        <p:spPr>
          <a:xfrm>
            <a:off x="887718" y="1438382"/>
            <a:ext cx="10541193" cy="4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hr-HR" sz="5400" u="sng">
                <a:solidFill>
                  <a:schemeClr val="hlink"/>
                </a:solidFill>
                <a:hlinkClick r:id="rId3"/>
              </a:rPr>
              <a:t>skolanatrecem2@hrt.hr</a:t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	  Škola na Trećem</a:t>
            </a:r>
            <a:endParaRPr/>
          </a:p>
          <a:p>
            <a:pPr indent="-38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254" name="Google Shape;25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78" y="4032607"/>
            <a:ext cx="243839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533" y="2484232"/>
            <a:ext cx="1033890" cy="1033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/>
          <p:nvPr>
            <p:ph type="title"/>
          </p:nvPr>
        </p:nvSpPr>
        <p:spPr>
          <a:xfrm>
            <a:off x="1199456" y="1772816"/>
            <a:ext cx="9698360" cy="3650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Quattrocento Sans"/>
              <a:buNone/>
            </a:pPr>
            <a:br>
              <a:rPr lang="hr-HR" sz="2800"/>
            </a:br>
            <a:r>
              <a:rPr lang="hr-HR" sz="2800"/>
              <a:t>Publikacija je izrađena u sklopu projekta „Podrška provedbi Cjelovite kurikularne reforme” koji sufinancira Europska unija </a:t>
            </a:r>
            <a:br>
              <a:rPr lang="hr-HR" sz="2800"/>
            </a:br>
            <a:r>
              <a:rPr lang="hr-HR" sz="2800"/>
              <a:t>iz Europskog socijalnog fonda. </a:t>
            </a:r>
            <a:br>
              <a:rPr lang="hr-HR" sz="2800"/>
            </a:br>
            <a:r>
              <a:rPr lang="hr-HR" sz="2800"/>
              <a:t>Nositelj projekta je Ministarstvo znanosti i obrazovanja. </a:t>
            </a:r>
            <a:br>
              <a:rPr lang="hr-HR" sz="2800"/>
            </a:br>
            <a:br>
              <a:rPr lang="hr-HR" sz="2800"/>
            </a:br>
            <a:r>
              <a:rPr lang="hr-HR" sz="2800"/>
              <a:t>Za sadržaj ove publikacije odgovorno je isključivo Ministarstvo znanosti i obrazovanja, publikacija ni na koji način ne odražava mišljenje Europske unije.</a:t>
            </a:r>
            <a:br>
              <a:rPr lang="hr-HR" sz="2800"/>
            </a:br>
            <a:br>
              <a:rPr lang="hr-HR" sz="2800"/>
            </a:br>
            <a:endParaRPr sz="2800"/>
          </a:p>
        </p:txBody>
      </p:sp>
    </p:spTree>
  </p:cSld>
  <p:clrMapOvr>
    <a:masterClrMapping/>
  </p:clrMapOvr>
  <p:transition spd="med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60" y="980728"/>
            <a:ext cx="11537950" cy="41630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3"/>
          <p:cNvSpPr txBox="1"/>
          <p:nvPr/>
        </p:nvSpPr>
        <p:spPr>
          <a:xfrm>
            <a:off x="3332027" y="4869160"/>
            <a:ext cx="554461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skolazazivot.hr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kurikulum@mzo.hr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24"/>
          <p:cNvGrpSpPr/>
          <p:nvPr/>
        </p:nvGrpSpPr>
        <p:grpSpPr>
          <a:xfrm>
            <a:off x="1493737" y="2697210"/>
            <a:ext cx="1745941" cy="2704349"/>
            <a:chOff x="4350059" y="972105"/>
            <a:chExt cx="3737500" cy="4913790"/>
          </a:xfrm>
        </p:grpSpPr>
        <p:pic>
          <p:nvPicPr>
            <p:cNvPr id="275" name="Google Shape;275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50059" y="1073753"/>
              <a:ext cx="3613213" cy="48121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24"/>
            <p:cNvSpPr/>
            <p:nvPr/>
          </p:nvSpPr>
          <p:spPr>
            <a:xfrm>
              <a:off x="6533967" y="972105"/>
              <a:ext cx="1553592" cy="57704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24"/>
          <p:cNvSpPr txBox="1"/>
          <p:nvPr/>
        </p:nvSpPr>
        <p:spPr>
          <a:xfrm>
            <a:off x="648070" y="3042268"/>
            <a:ext cx="3701989" cy="76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t/>
            </a:r>
            <a:endParaRPr b="1" i="0" sz="4400" u="none" cap="none" strike="noStrik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78" name="Google Shape;27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6395" y="2426974"/>
            <a:ext cx="2438223" cy="3000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a na kojoj se prikazuje crtež&#10;&#10;Opis je automatski generiran" id="279" name="Google Shape;27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83570" y="3652936"/>
            <a:ext cx="1906896" cy="202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a na kojoj se prikazuje crtež&#10;&#10;Opis je automatski generiran" id="280" name="Google Shape;280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3954" y="3004391"/>
            <a:ext cx="1493728" cy="2509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/>
          <p:nvPr/>
        </p:nvSpPr>
        <p:spPr>
          <a:xfrm>
            <a:off x="8407020" y="873991"/>
            <a:ext cx="3234520" cy="449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2200" u="none" cap="none" strike="noStrike">
                <a:solidFill>
                  <a:srgbClr val="2E75B5"/>
                </a:solidFill>
                <a:latin typeface="Candara"/>
                <a:ea typeface="Candara"/>
                <a:cs typeface="Candara"/>
                <a:sym typeface="Candara"/>
              </a:rPr>
              <a:t>Visibaba je vjesnik proljeća. 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2200" u="none" cap="none" strike="noStrike">
                <a:solidFill>
                  <a:srgbClr val="2E75B5"/>
                </a:solidFill>
                <a:latin typeface="Candara"/>
                <a:ea typeface="Candara"/>
                <a:cs typeface="Candara"/>
                <a:sym typeface="Candara"/>
              </a:rPr>
              <a:t>Ona je sitna i vrlo nježna. 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2200" u="none" cap="none" strike="noStrike">
                <a:solidFill>
                  <a:srgbClr val="2E75B5"/>
                </a:solidFill>
                <a:latin typeface="Candara"/>
                <a:ea typeface="Candara"/>
                <a:cs typeface="Candara"/>
                <a:sym typeface="Candara"/>
              </a:rPr>
              <a:t>Visibaba cvjeta u rano proljeće. Najčešće raste u šumi. Cvijet joj je zvonast i bijele je boje. Visibabe ne mirišu. Stabljika joj je savijena, a listovi su tanki i dugački. Njezin oblik korijena je lukovica. 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2200" u="none" cap="none" strike="noStrike">
                <a:solidFill>
                  <a:srgbClr val="2E75B5"/>
                </a:solidFill>
                <a:latin typeface="Candara"/>
                <a:ea typeface="Candara"/>
                <a:cs typeface="Candara"/>
                <a:sym typeface="Candara"/>
              </a:rPr>
              <a:t>Visibabe su ne smiju brati!​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hr-HR" sz="2200" u="none" cap="none" strike="noStrike">
                <a:solidFill>
                  <a:srgbClr val="2E75B5"/>
                </a:solidFill>
                <a:latin typeface="Candara"/>
                <a:ea typeface="Candara"/>
                <a:cs typeface="Candara"/>
                <a:sym typeface="Candara"/>
              </a:rPr>
              <a:t>Lucija, Zaprešić​</a:t>
            </a:r>
            <a:endParaRPr b="0" i="1" sz="2200" u="none" cap="none" strike="noStrike">
              <a:solidFill>
                <a:srgbClr val="2E75B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78" name="Google Shape;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7605" y="873990"/>
            <a:ext cx="2701245" cy="438039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79" name="Google Shape;79;p3"/>
          <p:cNvSpPr txBox="1"/>
          <p:nvPr/>
        </p:nvSpPr>
        <p:spPr>
          <a:xfrm>
            <a:off x="5995147" y="5367529"/>
            <a:ext cx="2223703" cy="41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b="0" i="1" lang="hr-HR" sz="175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Lucija, Zaprešić</a:t>
            </a:r>
            <a:endParaRPr/>
          </a:p>
        </p:txBody>
      </p:sp>
      <p:pic>
        <p:nvPicPr>
          <p:cNvPr id="80" name="Google Shape;8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1319" y="873990"/>
            <a:ext cx="3250319" cy="438039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81" name="Google Shape;81;p3"/>
          <p:cNvSpPr txBox="1"/>
          <p:nvPr/>
        </p:nvSpPr>
        <p:spPr>
          <a:xfrm>
            <a:off x="2257935" y="5367529"/>
            <a:ext cx="2223703" cy="41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b="0" i="1" lang="hr-HR" sz="175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Marta, Suhopolje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/>
        </p:nvSpPr>
        <p:spPr>
          <a:xfrm>
            <a:off x="6193290" y="5370138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b="0" i="1" lang="hr-HR" sz="175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Niko, Zagreb</a:t>
            </a:r>
            <a:endParaRPr/>
          </a:p>
        </p:txBody>
      </p:sp>
      <p:sp>
        <p:nvSpPr>
          <p:cNvPr id="87" name="Google Shape;87;p4"/>
          <p:cNvSpPr txBox="1"/>
          <p:nvPr/>
        </p:nvSpPr>
        <p:spPr>
          <a:xfrm>
            <a:off x="9591583" y="5370138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b="0" i="1" lang="hr-HR" sz="175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Larissa, Vrpolje</a:t>
            </a:r>
            <a:endParaRPr/>
          </a:p>
        </p:txBody>
      </p:sp>
      <p:pic>
        <p:nvPicPr>
          <p:cNvPr id="88" name="Google Shape;8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492" y="853838"/>
            <a:ext cx="4010816" cy="423677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89" name="Google Shape;89;p4"/>
          <p:cNvSpPr txBox="1"/>
          <p:nvPr/>
        </p:nvSpPr>
        <p:spPr>
          <a:xfrm>
            <a:off x="3013953" y="5370138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b="0" i="1" lang="hr-HR" sz="175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Mateo, Barilović</a:t>
            </a:r>
            <a:endParaRPr b="0" i="1" sz="1754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90" name="Google Shape;9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6464" y="866092"/>
            <a:ext cx="2088107" cy="423087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91" name="Google Shape;9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83728" y="853838"/>
            <a:ext cx="2562028" cy="425538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634" y="1847707"/>
            <a:ext cx="3632762" cy="279253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97" name="Google Shape;97;p5"/>
          <p:cNvSpPr txBox="1"/>
          <p:nvPr/>
        </p:nvSpPr>
        <p:spPr>
          <a:xfrm>
            <a:off x="2039041" y="4979594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b="0" i="1" lang="hr-HR" sz="175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Leda, Lekenik</a:t>
            </a:r>
            <a:endParaRPr/>
          </a:p>
        </p:txBody>
      </p:sp>
      <p:pic>
        <p:nvPicPr>
          <p:cNvPr id="98" name="Google Shape;9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3464" y="1847707"/>
            <a:ext cx="3866581" cy="279253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99" name="Google Shape;99;p5"/>
          <p:cNvSpPr txBox="1"/>
          <p:nvPr/>
        </p:nvSpPr>
        <p:spPr>
          <a:xfrm>
            <a:off x="6096690" y="4969348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b="0" i="1" lang="hr-HR" sz="175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Nela</a:t>
            </a:r>
            <a:endParaRPr/>
          </a:p>
        </p:txBody>
      </p:sp>
      <p:pic>
        <p:nvPicPr>
          <p:cNvPr id="100" name="Google Shape;10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51113" y="1847707"/>
            <a:ext cx="3796298" cy="279253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01" name="Google Shape;101;p5"/>
          <p:cNvSpPr txBox="1"/>
          <p:nvPr/>
        </p:nvSpPr>
        <p:spPr>
          <a:xfrm>
            <a:off x="10084056" y="4982996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b="0" i="1" lang="hr-HR" sz="175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Wanda, Zagreb</a:t>
            </a:r>
            <a:endParaRPr/>
          </a:p>
        </p:txBody>
      </p:sp>
      <p:sp>
        <p:nvSpPr>
          <p:cNvPr id="102" name="Google Shape;102;p5"/>
          <p:cNvSpPr txBox="1"/>
          <p:nvPr/>
        </p:nvSpPr>
        <p:spPr>
          <a:xfrm>
            <a:off x="3327162" y="943594"/>
            <a:ext cx="5199184" cy="575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000"/>
              <a:buFont typeface="Quattrocento Sans"/>
              <a:buNone/>
            </a:pPr>
            <a:r>
              <a:rPr b="0" i="0" lang="hr-HR" sz="4000" u="none" cap="none" strike="noStrik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Tonovi plave boje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/>
          <p:nvPr/>
        </p:nvSpPr>
        <p:spPr>
          <a:xfrm>
            <a:off x="849716" y="5598825"/>
            <a:ext cx="3183033" cy="41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b="0" i="1" lang="hr-HR" sz="175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Petra, Hrvatsko zagorje</a:t>
            </a:r>
            <a:endParaRPr/>
          </a:p>
        </p:txBody>
      </p:sp>
      <p:sp>
        <p:nvSpPr>
          <p:cNvPr id="108" name="Google Shape;108;p6"/>
          <p:cNvSpPr txBox="1"/>
          <p:nvPr/>
        </p:nvSpPr>
        <p:spPr>
          <a:xfrm>
            <a:off x="4811369" y="4675495"/>
            <a:ext cx="5798254" cy="923330"/>
          </a:xfrm>
          <a:prstGeom prst="rect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800" u="none" cap="none" strike="noStrik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Poštovana učiteljice, ​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gledam Vas svaki dan i osim što se zabavim, puno i naučim.  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Puno pozdrava iz Karlovca od Nike!​</a:t>
            </a:r>
            <a:endParaRPr/>
          </a:p>
        </p:txBody>
      </p:sp>
      <p:sp>
        <p:nvSpPr>
          <p:cNvPr id="109" name="Google Shape;109;p6"/>
          <p:cNvSpPr txBox="1"/>
          <p:nvPr/>
        </p:nvSpPr>
        <p:spPr>
          <a:xfrm>
            <a:off x="4328822" y="1206752"/>
            <a:ext cx="4229480" cy="2862322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Draga učiteljice Sanjuška!​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Idem u 2. r. OŠ J. Rakovca, Sveti Lovreč Pazenatički - Istra. ​Hvala na Vašem trudu i radu. Volim Vas gledati i slušati. Nadam se da čujete moje odgovore na pitanja koja postavljate.  😊 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Sa mnom tjelesni vježba i moj mlađi brat Petar. U četvrtak ima rođendan - 5 godina.  Puno toplih pozdrava, 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Antonio ​</a:t>
            </a:r>
            <a:endParaRPr sz="18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531" y="744512"/>
            <a:ext cx="3465218" cy="464435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11" name="Google Shape;111;p6"/>
          <p:cNvSpPr/>
          <p:nvPr/>
        </p:nvSpPr>
        <p:spPr>
          <a:xfrm>
            <a:off x="8854374" y="2637913"/>
            <a:ext cx="3155655" cy="1754326"/>
          </a:xfrm>
          <a:prstGeom prst="rect">
            <a:avLst/>
          </a:prstGeom>
          <a:noFill/>
          <a:ln cap="flat" cmpd="sng" w="9525">
            <a:solidFill>
              <a:srgbClr val="D0CE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Pozdrav svima, a posebno učiteljici Sanji </a:t>
            </a:r>
            <a:r>
              <a:rPr lang="hr-H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❤️</a:t>
            </a:r>
            <a:r>
              <a:rPr lang="hr-H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​</a:t>
            </a: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 sam Anamari iz Đurđenovca. ​Sviđa mi se škola na trećem! Svakog dana se radujem novim saznanjima. </a:t>
            </a:r>
            <a:r>
              <a:rPr lang="hr-H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hr-H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b="0" i="0"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7"/>
          <p:cNvGraphicFramePr/>
          <p:nvPr/>
        </p:nvGraphicFramePr>
        <p:xfrm>
          <a:off x="2435656" y="14614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{42E4D529-66AB-4D6B-9092-6ED505983010}</a:tableStyleId>
              </a:tblPr>
              <a:tblGrid>
                <a:gridCol w="1133350"/>
                <a:gridCol w="1133350"/>
                <a:gridCol w="1133350"/>
                <a:gridCol w="1133350"/>
                <a:gridCol w="1133350"/>
                <a:gridCol w="1133350"/>
                <a:gridCol w="1133350"/>
              </a:tblGrid>
              <a:tr h="523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1200" u="none" cap="none" strike="noStrik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PONEDJELJAK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1200" u="none" cap="none" strike="noStrik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UTORAK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1200" u="none" cap="none" strike="noStrik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SRIJEDA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1200" u="none" cap="none" strike="noStrik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ČETVRTAK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1200" u="none" cap="none" strike="noStrik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PETAK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1200" u="none" cap="none" strike="noStrik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SUBOTA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1200" u="none" cap="none" strike="noStrik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NEDJELJA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2E75B5"/>
                    </a:solidFill>
                  </a:tcPr>
                </a:tc>
              </a:tr>
              <a:tr h="756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6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6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56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56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19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56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26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56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-HR" sz="3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6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600" u="none" cap="none" strike="noStrike">
                        <a:solidFill>
                          <a:srgbClr val="FF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600" u="none" cap="none" strike="noStrike">
                        <a:solidFill>
                          <a:srgbClr val="FF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17" name="Google Shape;117;p7"/>
          <p:cNvSpPr txBox="1"/>
          <p:nvPr/>
        </p:nvSpPr>
        <p:spPr>
          <a:xfrm>
            <a:off x="8178250" y="938245"/>
            <a:ext cx="21498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travanj 2020.</a:t>
            </a: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3679178" y="2740481"/>
            <a:ext cx="866146" cy="76658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>
            <p:ph type="title"/>
          </p:nvPr>
        </p:nvSpPr>
        <p:spPr>
          <a:xfrm>
            <a:off x="996900" y="1083579"/>
            <a:ext cx="3820760" cy="904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Danas:</a:t>
            </a:r>
            <a:endParaRPr/>
          </a:p>
        </p:txBody>
      </p:sp>
      <p:sp>
        <p:nvSpPr>
          <p:cNvPr id="124" name="Google Shape;124;p8"/>
          <p:cNvSpPr txBox="1"/>
          <p:nvPr>
            <p:ph idx="1" type="body"/>
          </p:nvPr>
        </p:nvSpPr>
        <p:spPr>
          <a:xfrm>
            <a:off x="2907280" y="2428206"/>
            <a:ext cx="8215645" cy="2531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330"/>
              <a:buFont typeface="Noto Sans Symbols"/>
              <a:buChar char="✔"/>
            </a:pPr>
            <a:r>
              <a:rPr lang="hr-HR" sz="3330">
                <a:solidFill>
                  <a:srgbClr val="2E75B5"/>
                </a:solidFill>
              </a:rPr>
              <a:t> razgovaram o zdravlju i elementarnim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3330"/>
              <a:buNone/>
            </a:pPr>
            <a:r>
              <a:rPr lang="hr-HR" sz="3330">
                <a:solidFill>
                  <a:srgbClr val="2E75B5"/>
                </a:solidFill>
              </a:rPr>
              <a:t>    nepogodama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3330"/>
              <a:buFont typeface="Noto Sans Symbols"/>
              <a:buChar char="✔"/>
            </a:pPr>
            <a:r>
              <a:rPr lang="hr-HR" sz="3330">
                <a:solidFill>
                  <a:srgbClr val="2E75B5"/>
                </a:solidFill>
              </a:rPr>
              <a:t> imenujem zdravstvene ustanove i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3330"/>
              <a:buNone/>
            </a:pPr>
            <a:r>
              <a:rPr lang="hr-HR" sz="3330">
                <a:solidFill>
                  <a:srgbClr val="2E75B5"/>
                </a:solidFill>
              </a:rPr>
              <a:t>    zdravstvene djelatnike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3330"/>
              <a:buFont typeface="Noto Sans Symbols"/>
              <a:buChar char="✔"/>
            </a:pPr>
            <a:r>
              <a:rPr lang="hr-HR" sz="3330">
                <a:solidFill>
                  <a:srgbClr val="2E75B5"/>
                </a:solidFill>
              </a:rPr>
              <a:t> poznajem važne telefonske brojeve.</a:t>
            </a:r>
            <a:endParaRPr/>
          </a:p>
        </p:txBody>
      </p:sp>
      <p:pic>
        <p:nvPicPr>
          <p:cNvPr id="125" name="Google Shape;12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83002" y="2259059"/>
            <a:ext cx="1970371" cy="286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8823" y="598498"/>
            <a:ext cx="4871398" cy="505087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1" name="Google Shape;131;p9"/>
          <p:cNvSpPr txBox="1"/>
          <p:nvPr/>
        </p:nvSpPr>
        <p:spPr>
          <a:xfrm>
            <a:off x="2839736" y="5229454"/>
            <a:ext cx="3183033" cy="41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i="1" lang="hr-HR" sz="1754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Lorena, OŠ Granešina</a:t>
            </a:r>
            <a:endParaRPr i="1" sz="1754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2" name="Google Shape;132;p9"/>
          <p:cNvSpPr txBox="1"/>
          <p:nvPr>
            <p:ph type="title"/>
          </p:nvPr>
        </p:nvSpPr>
        <p:spPr>
          <a:xfrm>
            <a:off x="567531" y="2219820"/>
            <a:ext cx="5199184" cy="904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Quattrocento Sans"/>
              <a:buNone/>
            </a:pPr>
            <a:r>
              <a:rPr i="1" lang="hr-HR" sz="3600"/>
              <a:t>Pismo učiteljici Sanjuški…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D10F59D587A4AA3026165A57E4632" ma:contentTypeVersion="12" ma:contentTypeDescription="Create a new document." ma:contentTypeScope="" ma:versionID="dcf82be31bbdad091895b0ebe3441540">
  <xsd:schema xmlns:xsd="http://www.w3.org/2001/XMLSchema" xmlns:xs="http://www.w3.org/2001/XMLSchema" xmlns:p="http://schemas.microsoft.com/office/2006/metadata/properties" xmlns:ns2="9e35bf89-78aa-460c-be0b-ce41932056ff" xmlns:ns3="feb15741-2ad1-4cdb-a61a-d92b17366e14" targetNamespace="http://schemas.microsoft.com/office/2006/metadata/properties" ma:root="true" ma:fieldsID="a1874c73b9a7cdcf2a0c4e70e538c7fd" ns2:_="" ns3:_="">
    <xsd:import namespace="9e35bf89-78aa-460c-be0b-ce41932056ff"/>
    <xsd:import namespace="feb15741-2ad1-4cdb-a61a-d92b17366e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bf89-78aa-460c-be0b-ce41932056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15741-2ad1-4cdb-a61a-d92b17366e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4F4B9F-768C-49B0-88A7-40BFD000823A}"/>
</file>

<file path=customXml/itemProps2.xml><?xml version="1.0" encoding="utf-8"?>
<ds:datastoreItem xmlns:ds="http://schemas.openxmlformats.org/officeDocument/2006/customXml" ds:itemID="{AD3EBFF3-4095-4DC1-88DA-36D7A42A34D1}"/>
</file>

<file path=customXml/itemProps3.xml><?xml version="1.0" encoding="utf-8"?>
<ds:datastoreItem xmlns:ds="http://schemas.openxmlformats.org/officeDocument/2006/customXml" ds:itemID="{6CA58072-B683-4A03-97E1-4EFC7317A942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2020-03-11T10:56:06Z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