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4"/>
  </p:sldMasterIdLst>
  <p:notesMasterIdLst>
    <p:notesMasterId r:id="rId34"/>
  </p:notesMasterIdLst>
  <p:handoutMasterIdLst>
    <p:handoutMasterId r:id="rId35"/>
  </p:handoutMasterIdLst>
  <p:sldIdLst>
    <p:sldId id="410" r:id="rId5"/>
    <p:sldId id="787" r:id="rId6"/>
    <p:sldId id="736" r:id="rId7"/>
    <p:sldId id="675" r:id="rId8"/>
    <p:sldId id="788" r:id="rId9"/>
    <p:sldId id="633" r:id="rId10"/>
    <p:sldId id="627" r:id="rId11"/>
    <p:sldId id="847" r:id="rId12"/>
    <p:sldId id="876" r:id="rId13"/>
    <p:sldId id="864" r:id="rId14"/>
    <p:sldId id="865" r:id="rId15"/>
    <p:sldId id="866" r:id="rId16"/>
    <p:sldId id="877" r:id="rId17"/>
    <p:sldId id="867" r:id="rId18"/>
    <p:sldId id="868" r:id="rId19"/>
    <p:sldId id="869" r:id="rId20"/>
    <p:sldId id="870" r:id="rId21"/>
    <p:sldId id="871" r:id="rId22"/>
    <p:sldId id="872" r:id="rId23"/>
    <p:sldId id="873" r:id="rId24"/>
    <p:sldId id="874" r:id="rId25"/>
    <p:sldId id="875" r:id="rId26"/>
    <p:sldId id="878" r:id="rId27"/>
    <p:sldId id="673" r:id="rId28"/>
    <p:sldId id="842" r:id="rId29"/>
    <p:sldId id="743" r:id="rId30"/>
    <p:sldId id="415" r:id="rId31"/>
    <p:sldId id="402" r:id="rId32"/>
    <p:sldId id="663" r:id="rId33"/>
  </p:sldIdLst>
  <p:sldSz cx="12192000" cy="6858000"/>
  <p:notesSz cx="9309100" cy="7053263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91C7"/>
    <a:srgbClr val="CC99FF"/>
    <a:srgbClr val="FFFF66"/>
    <a:srgbClr val="2E82AF"/>
    <a:srgbClr val="9900FF"/>
    <a:srgbClr val="FF5A67"/>
    <a:srgbClr val="FF5050"/>
    <a:srgbClr val="FF00FF"/>
    <a:srgbClr val="FFBDFF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89082-C19C-41A5-B143-066AD4C9F684}" v="1269" dt="2020-03-31T21:24:03.971"/>
    <p1510:client id="{445B90C9-0FD0-4DAE-9400-31531E560199}" v="9" dt="2020-04-01T17:14:51.384"/>
    <p1510:client id="{89E869F5-0069-4F03-B21F-4AD984A9EFA9}" v="4" dt="2020-04-01T07:12:24.256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833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/>
          <a:lstStyle>
            <a:lvl1pPr algn="l" latinLnBrk="0">
              <a:defRPr lang="hr-HR" sz="21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/>
          <a:lstStyle>
            <a:lvl1pPr algn="r" latinLnBrk="0">
              <a:defRPr lang="hr-HR" sz="2100"/>
            </a:lvl1pPr>
          </a:lstStyle>
          <a:p>
            <a:fld id="{D83FDC75-7F73-4A4A-A77C-09AADF00E0EA}" type="datetimeFigureOut">
              <a:rPr lang="hr-HR" smtClean="0"/>
              <a:pPr/>
              <a:t>2.4.2020.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5122659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 anchor="b"/>
          <a:lstStyle>
            <a:lvl1pPr algn="l" latinLnBrk="0">
              <a:defRPr lang="hr-HR" sz="21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 anchor="b"/>
          <a:lstStyle>
            <a:lvl1pPr algn="r" latinLnBrk="0">
              <a:defRPr lang="hr-HR" sz="21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260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/>
          <a:lstStyle>
            <a:lvl1pPr algn="l" latinLnBrk="0">
              <a:defRPr lang="hr-HR" sz="21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/>
          <a:lstStyle>
            <a:lvl1pPr algn="r" latinLnBrk="0">
              <a:defRPr lang="hr-HR" sz="2100"/>
            </a:lvl1pPr>
          </a:lstStyle>
          <a:p>
            <a:fld id="{48AEF76B-3757-4A0B-AF93-28494465C1DD}" type="datetimeFigureOut">
              <a:pPr/>
              <a:t>4/2/2020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0934" tIns="80467" rIns="160934" bIns="80467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vert="horz" lIns="160934" tIns="80467" rIns="160934" bIns="80467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5122659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 anchor="b"/>
          <a:lstStyle>
            <a:lvl1pPr algn="l" latinLnBrk="0">
              <a:defRPr lang="hr-HR" sz="21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</p:spPr>
        <p:txBody>
          <a:bodyPr vert="horz" lIns="160934" tIns="80467" rIns="160934" bIns="80467" rtlCol="0" anchor="b"/>
          <a:lstStyle>
            <a:lvl1pPr algn="r" latinLnBrk="0">
              <a:defRPr lang="hr-HR" sz="21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19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93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Obavezan predzadnji slajd, na njemu ništa ne mijenjate!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077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609344">
              <a:defRPr/>
            </a:pPr>
            <a:r>
              <a:rPr lang="hr-HR"/>
              <a:t>Obavezni zadnji</a:t>
            </a:r>
            <a:r>
              <a:rPr lang="hr-HR" baseline="0"/>
              <a:t> </a:t>
            </a:r>
            <a:r>
              <a:rPr lang="hr-HR"/>
              <a:t>slajd, stoji otvoren na</a:t>
            </a:r>
            <a:r>
              <a:rPr lang="hr-HR" baseline="0"/>
              <a:t> kraju prezentacije, za vrijeme pitanja</a:t>
            </a:r>
          </a:p>
          <a:p>
            <a:pPr defTabSz="1609344">
              <a:defRPr/>
            </a:pPr>
            <a:r>
              <a:rPr lang="hr-HR"/>
              <a:t>Na njemu ništa ne mijenjate</a:t>
            </a:r>
          </a:p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98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93FD4-8F83-4EF7-AC3F-0DC0388986B0}" type="slidenum"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8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060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75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Tablica množenja brojem 4.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530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Povećat tablicu kako bi se vidio sadržaj u tablici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082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Veći </a:t>
            </a:r>
            <a:r>
              <a:rPr lang="hr-HR" err="1"/>
              <a:t>tehip</a:t>
            </a:r>
            <a:r>
              <a:rPr lang="hr-HR"/>
              <a:t> je Slavonija , manja je Makarska,  </a:t>
            </a:r>
          </a:p>
          <a:p>
            <a:r>
              <a:rPr lang="hr-HR"/>
              <a:t>Prebaci sve tri slike na jedan slajd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6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64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72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0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87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6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66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4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/>
              <a:t>Projekt </a:t>
            </a:r>
            <a:r>
              <a:rPr lang="hr-HR" sz="1050" i="1"/>
              <a:t>Podrška provedbi</a:t>
            </a:r>
          </a:p>
          <a:p>
            <a:pPr algn="ctr"/>
            <a:r>
              <a:rPr lang="hr-HR" sz="1050" i="1"/>
              <a:t> Cjelovite kurikularne</a:t>
            </a:r>
            <a:br>
              <a:rPr lang="hr-HR" sz="1050" i="1"/>
            </a:br>
            <a:r>
              <a:rPr lang="hr-HR" sz="1050" i="1"/>
              <a:t> reforme (CKR)</a:t>
            </a:r>
            <a:endParaRPr lang="hr-HR" sz="10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0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ordwall.net/hr/resource/1135792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emz.hr/Zbirke/Organizacija%20zbirki/Zbirka%20prostirki%20i%20prekriva%C4%8D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21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249522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2" y="4866468"/>
            <a:ext cx="12191999" cy="19911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66" y="1715328"/>
            <a:ext cx="10058400" cy="358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1290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="" xmlns:a16="http://schemas.microsoft.com/office/drawing/2014/main" id="{83EDC72A-A89F-4D05-9830-7B7A4E234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088730"/>
              </p:ext>
            </p:extLst>
          </p:nvPr>
        </p:nvGraphicFramePr>
        <p:xfrm>
          <a:off x="2771058" y="2182761"/>
          <a:ext cx="8636001" cy="22051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5091">
                  <a:extLst>
                    <a:ext uri="{9D8B030D-6E8A-4147-A177-3AD203B41FA5}">
                      <a16:colId xmlns="" xmlns:a16="http://schemas.microsoft.com/office/drawing/2014/main" val="875815863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11560546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352303747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467200268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636082977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327611974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371842517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76282218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86090806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425419905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701715830"/>
                    </a:ext>
                  </a:extLst>
                </a:gridCol>
              </a:tblGrid>
              <a:tr h="1016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72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77559952"/>
                  </a:ext>
                </a:extLst>
              </a:tr>
              <a:tr h="1016410"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7444620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36AC8B3D-B483-4CAC-8539-E336D261A267}"/>
              </a:ext>
            </a:extLst>
          </p:cNvPr>
          <p:cNvSpPr txBox="1"/>
          <p:nvPr/>
        </p:nvSpPr>
        <p:spPr>
          <a:xfrm>
            <a:off x="3765753" y="3586795"/>
            <a:ext cx="41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74B3C7AC-875A-49A4-AE86-FEA8A92B9115}"/>
              </a:ext>
            </a:extLst>
          </p:cNvPr>
          <p:cNvSpPr txBox="1"/>
          <p:nvPr/>
        </p:nvSpPr>
        <p:spPr>
          <a:xfrm>
            <a:off x="4559198" y="3581379"/>
            <a:ext cx="41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8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3DEFA173-FAB2-49F2-BB05-C00E1E276FF9}"/>
              </a:ext>
            </a:extLst>
          </p:cNvPr>
          <p:cNvSpPr txBox="1"/>
          <p:nvPr/>
        </p:nvSpPr>
        <p:spPr>
          <a:xfrm>
            <a:off x="5173403" y="3581378"/>
            <a:ext cx="612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C020254C-22EB-43BA-8A6C-2744AB85665D}"/>
              </a:ext>
            </a:extLst>
          </p:cNvPr>
          <p:cNvSpPr txBox="1"/>
          <p:nvPr/>
        </p:nvSpPr>
        <p:spPr>
          <a:xfrm>
            <a:off x="6760293" y="3581377"/>
            <a:ext cx="709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20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53CD296-E575-49EB-B826-013943B701D2}"/>
              </a:ext>
            </a:extLst>
          </p:cNvPr>
          <p:cNvSpPr txBox="1"/>
          <p:nvPr/>
        </p:nvSpPr>
        <p:spPr>
          <a:xfrm>
            <a:off x="10602451" y="3581376"/>
            <a:ext cx="80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40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2CCDAF47-69B5-4526-9CA6-D26F2A782B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5" y="1610056"/>
            <a:ext cx="1932446" cy="28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780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7C8239C3-101C-4041-98D7-882B8E401D65}"/>
              </a:ext>
            </a:extLst>
          </p:cNvPr>
          <p:cNvSpPr txBox="1"/>
          <p:nvPr/>
        </p:nvSpPr>
        <p:spPr>
          <a:xfrm>
            <a:off x="2077278" y="1381968"/>
            <a:ext cx="860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Kako bismo otkrili koliko je 4 ∙ 4 ?</a:t>
            </a:r>
            <a:endParaRPr lang="hr-HR" sz="3600">
              <a:solidFill>
                <a:srgbClr val="3991C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8D12D2A-35F4-45EA-84E1-3D4E9E08CF9F}"/>
              </a:ext>
            </a:extLst>
          </p:cNvPr>
          <p:cNvSpPr txBox="1"/>
          <p:nvPr/>
        </p:nvSpPr>
        <p:spPr>
          <a:xfrm>
            <a:off x="2172928" y="2240482"/>
            <a:ext cx="7492181" cy="646331"/>
          </a:xfrm>
          <a:prstGeom prst="rect">
            <a:avLst/>
          </a:prstGeom>
          <a:noFill/>
          <a:ln>
            <a:solidFill>
              <a:srgbClr val="2E82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 + 4 + 4 + 4 = 16 , dakle 4 ∙ 4 = 16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320ECED0-5042-4E39-A8D1-D2A5C9194CDB}"/>
              </a:ext>
            </a:extLst>
          </p:cNvPr>
          <p:cNvSpPr/>
          <p:nvPr/>
        </p:nvSpPr>
        <p:spPr>
          <a:xfrm>
            <a:off x="2077278" y="3311179"/>
            <a:ext cx="674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Kako bismo otkrili koliko je 6 ∙ 4 ?</a:t>
            </a:r>
            <a:endParaRPr lang="hr-HR" sz="3600">
              <a:solidFill>
                <a:srgbClr val="3991C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F23410CB-27F0-402A-BD7C-4AEBFABC3706}"/>
              </a:ext>
            </a:extLst>
          </p:cNvPr>
          <p:cNvSpPr txBox="1"/>
          <p:nvPr/>
        </p:nvSpPr>
        <p:spPr>
          <a:xfrm>
            <a:off x="2189494" y="4169693"/>
            <a:ext cx="9009448" cy="646331"/>
          </a:xfrm>
          <a:prstGeom prst="rect">
            <a:avLst/>
          </a:prstGeom>
          <a:noFill/>
          <a:ln>
            <a:solidFill>
              <a:srgbClr val="2E82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 + 4 + 4 + 4 + 4 + 4 = 24, dakle 6 ∙ 4 = 24</a:t>
            </a:r>
          </a:p>
        </p:txBody>
      </p:sp>
    </p:spTree>
    <p:extLst>
      <p:ext uri="{BB962C8B-B14F-4D97-AF65-F5344CB8AC3E}">
        <p14:creationId xmlns:p14="http://schemas.microsoft.com/office/powerpoint/2010/main" val="2178316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="" xmlns:a16="http://schemas.microsoft.com/office/drawing/2014/main" id="{843895ED-6FA3-4B5B-B199-6AC2F5F15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48155"/>
              </p:ext>
            </p:extLst>
          </p:nvPr>
        </p:nvGraphicFramePr>
        <p:xfrm>
          <a:off x="2602271" y="2412590"/>
          <a:ext cx="8636001" cy="20328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5091">
                  <a:extLst>
                    <a:ext uri="{9D8B030D-6E8A-4147-A177-3AD203B41FA5}">
                      <a16:colId xmlns="" xmlns:a16="http://schemas.microsoft.com/office/drawing/2014/main" val="875815863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11560546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352303747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467200268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636082977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327611974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371842517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76282218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86090806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425419905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701715830"/>
                    </a:ext>
                  </a:extLst>
                </a:gridCol>
              </a:tblGrid>
              <a:tr h="1016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77559952"/>
                  </a:ext>
                </a:extLst>
              </a:tr>
              <a:tr h="1016410"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r-HR" sz="3600">
                        <a:solidFill>
                          <a:srgbClr val="2E82AF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7444620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4D8ADA0-CA05-460F-8014-DF06126C89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648" y="2440858"/>
            <a:ext cx="2021714" cy="203282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1F757DC9-52E9-4DF5-9517-3B55EEB1320B}"/>
              </a:ext>
            </a:extLst>
          </p:cNvPr>
          <p:cNvSpPr txBox="1"/>
          <p:nvPr/>
        </p:nvSpPr>
        <p:spPr>
          <a:xfrm>
            <a:off x="5722374" y="3626124"/>
            <a:ext cx="7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16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A67C12DA-942E-461E-9B75-D0DE3D1B57D7}"/>
              </a:ext>
            </a:extLst>
          </p:cNvPr>
          <p:cNvSpPr txBox="1"/>
          <p:nvPr/>
        </p:nvSpPr>
        <p:spPr>
          <a:xfrm>
            <a:off x="7280787" y="3626124"/>
            <a:ext cx="7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24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A8F5D7F5-CB29-4DD1-B54A-2D3E04E9C0D3}"/>
              </a:ext>
            </a:extLst>
          </p:cNvPr>
          <p:cNvSpPr txBox="1"/>
          <p:nvPr/>
        </p:nvSpPr>
        <p:spPr>
          <a:xfrm>
            <a:off x="8091948" y="3626123"/>
            <a:ext cx="7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28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3595EFDB-F571-49C8-AEB5-FC6E60F67899}"/>
              </a:ext>
            </a:extLst>
          </p:cNvPr>
          <p:cNvSpPr txBox="1"/>
          <p:nvPr/>
        </p:nvSpPr>
        <p:spPr>
          <a:xfrm>
            <a:off x="8885903" y="3626122"/>
            <a:ext cx="7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72DDB269-E439-44DE-8CF8-33889C4D0813}"/>
              </a:ext>
            </a:extLst>
          </p:cNvPr>
          <p:cNvSpPr txBox="1"/>
          <p:nvPr/>
        </p:nvSpPr>
        <p:spPr>
          <a:xfrm>
            <a:off x="9711813" y="3626122"/>
            <a:ext cx="74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2968621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2">
            <a:extLst>
              <a:ext uri="{FF2B5EF4-FFF2-40B4-BE49-F238E27FC236}">
                <a16:creationId xmlns="" xmlns:a16="http://schemas.microsoft.com/office/drawing/2014/main" id="{70D86C70-37FD-4A24-9C40-FE374E41B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86800"/>
              </p:ext>
            </p:extLst>
          </p:nvPr>
        </p:nvGraphicFramePr>
        <p:xfrm>
          <a:off x="2072184" y="2412590"/>
          <a:ext cx="8636001" cy="20328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5091">
                  <a:extLst>
                    <a:ext uri="{9D8B030D-6E8A-4147-A177-3AD203B41FA5}">
                      <a16:colId xmlns="" xmlns:a16="http://schemas.microsoft.com/office/drawing/2014/main" val="875815863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11560546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352303747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467200268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636082977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327611974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371842517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762822182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86090806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4254199056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1701715830"/>
                    </a:ext>
                  </a:extLst>
                </a:gridCol>
              </a:tblGrid>
              <a:tr h="1016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2E82AF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77559952"/>
                  </a:ext>
                </a:extLst>
              </a:tr>
              <a:tr h="1016410"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77444620"/>
                  </a:ext>
                </a:extLst>
              </a:tr>
            </a:tbl>
          </a:graphicData>
        </a:graphic>
      </p:graphicFrame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551EA22F-F003-4706-B3EA-EB20064181B2}"/>
              </a:ext>
            </a:extLst>
          </p:cNvPr>
          <p:cNvSpPr/>
          <p:nvPr/>
        </p:nvSpPr>
        <p:spPr>
          <a:xfrm>
            <a:off x="4386470" y="1126434"/>
            <a:ext cx="3909391" cy="87464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4000" b="1">
                <a:solidFill>
                  <a:srgbClr val="FF0000"/>
                </a:solidFill>
              </a:rPr>
              <a:t>UPAMTI!</a:t>
            </a:r>
          </a:p>
        </p:txBody>
      </p:sp>
    </p:spTree>
    <p:extLst>
      <p:ext uri="{BB962C8B-B14F-4D97-AF65-F5344CB8AC3E}">
        <p14:creationId xmlns:p14="http://schemas.microsoft.com/office/powerpoint/2010/main" val="170107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CB00B5F-3639-4F5A-AC91-7DA75479A591}"/>
              </a:ext>
            </a:extLst>
          </p:cNvPr>
          <p:cNvSpPr txBox="1"/>
          <p:nvPr/>
        </p:nvSpPr>
        <p:spPr>
          <a:xfrm>
            <a:off x="575935" y="625722"/>
            <a:ext cx="11040130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3200" dirty="0" smtClean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Baka </a:t>
            </a:r>
            <a:r>
              <a:rPr lang="hr-HR" sz="3200" dirty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 poslala Tina i </a:t>
            </a:r>
            <a:r>
              <a:rPr lang="hr-HR" sz="3200" dirty="0" err="1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Tonku</a:t>
            </a:r>
            <a:r>
              <a:rPr lang="hr-HR" sz="3200" dirty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u kokošinjac pokupiti jaja. </a:t>
            </a:r>
            <a:endParaRPr lang="hr-HR" sz="3200" dirty="0" smtClean="0">
              <a:solidFill>
                <a:srgbClr val="3991C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hr-HR" sz="3200" dirty="0" smtClean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 </a:t>
            </a:r>
            <a:r>
              <a:rPr lang="hr-HR" sz="3200" dirty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kokošinjcu je 7 kokoši. Svaka kokoš snijela je 4 jaja.</a:t>
            </a:r>
            <a:endParaRPr lang="en-US" sz="3200" dirty="0">
              <a:solidFill>
                <a:srgbClr val="3991C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hr-HR" sz="3200" dirty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Koliko će jaja Tin i </a:t>
            </a:r>
            <a:r>
              <a:rPr lang="hr-HR" sz="3200" dirty="0" err="1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Tonka</a:t>
            </a:r>
            <a:r>
              <a:rPr lang="hr-HR" sz="3200" dirty="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pokupiti? </a:t>
            </a:r>
            <a:endParaRPr lang="en-US" sz="3200" dirty="0">
              <a:solidFill>
                <a:srgbClr val="3991C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hr-HR" sz="3200" dirty="0">
              <a:solidFill>
                <a:srgbClr val="3991C7"/>
              </a:solidFill>
              <a:latin typeface="Segoe UI Semilight"/>
              <a:cs typeface="Segoe UI Semilight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059C17D0-7523-4E83-96EA-25D9CFB4911A}"/>
              </a:ext>
            </a:extLst>
          </p:cNvPr>
          <p:cNvSpPr txBox="1"/>
          <p:nvPr/>
        </p:nvSpPr>
        <p:spPr>
          <a:xfrm>
            <a:off x="462569" y="4737455"/>
            <a:ext cx="3604934" cy="584775"/>
          </a:xfrm>
          <a:prstGeom prst="rect">
            <a:avLst/>
          </a:prstGeom>
          <a:noFill/>
          <a:ln>
            <a:solidFill>
              <a:srgbClr val="3991C7"/>
            </a:solidFill>
          </a:ln>
        </p:spPr>
        <p:txBody>
          <a:bodyPr wrap="square" rtlCol="0">
            <a:spAutoFit/>
          </a:bodyPr>
          <a:lstStyle/>
          <a:p>
            <a:r>
              <a:rPr lang="hr-HR" sz="32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Račun:  </a:t>
            </a:r>
            <a:r>
              <a:rPr lang="hr-HR" sz="320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7 ∙ 4 = 28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A5E10C9-2A67-434D-A8B5-C91F8B885105}"/>
              </a:ext>
            </a:extLst>
          </p:cNvPr>
          <p:cNvSpPr txBox="1"/>
          <p:nvPr/>
        </p:nvSpPr>
        <p:spPr>
          <a:xfrm>
            <a:off x="4842646" y="4755663"/>
            <a:ext cx="785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Odgovor: Tin i </a:t>
            </a:r>
            <a:r>
              <a:rPr lang="hr-HR" sz="3200" dirty="0" err="1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Tonka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pokupit će 28 jaja. </a:t>
            </a:r>
            <a:endParaRPr lang="hr-HR" sz="3200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Slika 5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337828E8-35E3-4D32-B736-EBC7819023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32" y="3417451"/>
            <a:ext cx="1392574" cy="815009"/>
          </a:xfrm>
          <a:prstGeom prst="rect">
            <a:avLst/>
          </a:prstGeom>
        </p:spPr>
      </p:pic>
      <p:pic>
        <p:nvPicPr>
          <p:cNvPr id="7" name="Slika 6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E432CBED-B8B8-472E-B0F2-8902F6D612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706" y="3417450"/>
            <a:ext cx="1392574" cy="815009"/>
          </a:xfrm>
          <a:prstGeom prst="rect">
            <a:avLst/>
          </a:prstGeom>
        </p:spPr>
      </p:pic>
      <p:pic>
        <p:nvPicPr>
          <p:cNvPr id="8" name="Slika 7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72BD2ADA-0B23-477E-B07D-7E18104B37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472" y="3449179"/>
            <a:ext cx="1392574" cy="815009"/>
          </a:xfrm>
          <a:prstGeom prst="rect">
            <a:avLst/>
          </a:prstGeom>
        </p:spPr>
      </p:pic>
      <p:pic>
        <p:nvPicPr>
          <p:cNvPr id="9" name="Slika 8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0A7A336B-9D10-4AA8-AE24-EB33056F55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58" y="3435657"/>
            <a:ext cx="1392574" cy="815009"/>
          </a:xfrm>
          <a:prstGeom prst="rect">
            <a:avLst/>
          </a:prstGeom>
        </p:spPr>
      </p:pic>
      <p:pic>
        <p:nvPicPr>
          <p:cNvPr id="10" name="Slika 9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6FBE6A77-5D65-4746-83DB-4706323727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86" y="3417449"/>
            <a:ext cx="1392574" cy="815009"/>
          </a:xfrm>
          <a:prstGeom prst="rect">
            <a:avLst/>
          </a:prstGeom>
        </p:spPr>
      </p:pic>
      <p:pic>
        <p:nvPicPr>
          <p:cNvPr id="11" name="Slika 10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C9A33B41-E090-4010-9DBB-E9535D5746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442" y="3417450"/>
            <a:ext cx="1392574" cy="815009"/>
          </a:xfrm>
          <a:prstGeom prst="rect">
            <a:avLst/>
          </a:prstGeom>
        </p:spPr>
      </p:pic>
      <p:pic>
        <p:nvPicPr>
          <p:cNvPr id="12" name="Slika 11" descr="Slika na kojoj se prikazuje hrana&#10;&#10;Opis je automatski generiran">
            <a:extLst>
              <a:ext uri="{FF2B5EF4-FFF2-40B4-BE49-F238E27FC236}">
                <a16:creationId xmlns="" xmlns:a16="http://schemas.microsoft.com/office/drawing/2014/main" id="{8201DE87-BFAF-4A00-B42C-1C906B4FB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59" y="3435657"/>
            <a:ext cx="1392574" cy="815009"/>
          </a:xfrm>
          <a:prstGeom prst="rect">
            <a:avLst/>
          </a:prstGeom>
        </p:spPr>
      </p:pic>
      <p:pic>
        <p:nvPicPr>
          <p:cNvPr id="15" name="Slika 14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4B4774BB-A8F5-4F38-A1B4-2F42039306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07" flipH="1">
            <a:off x="702291" y="2629095"/>
            <a:ext cx="1518365" cy="889863"/>
          </a:xfrm>
          <a:prstGeom prst="rect">
            <a:avLst/>
          </a:prstGeom>
        </p:spPr>
      </p:pic>
      <p:pic>
        <p:nvPicPr>
          <p:cNvPr id="16" name="Slika 15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1227FD9F-BCA9-48EE-A02B-B46A904B0E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07" flipH="1">
            <a:off x="7194671" y="2635197"/>
            <a:ext cx="1518365" cy="889863"/>
          </a:xfrm>
          <a:prstGeom prst="rect">
            <a:avLst/>
          </a:prstGeom>
        </p:spPr>
      </p:pic>
      <p:pic>
        <p:nvPicPr>
          <p:cNvPr id="17" name="Slika 16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4418F047-DA4A-458A-AC0D-1F7353D14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22" y="2625292"/>
            <a:ext cx="1528332" cy="889863"/>
          </a:xfrm>
          <a:prstGeom prst="rect">
            <a:avLst/>
          </a:prstGeom>
        </p:spPr>
      </p:pic>
      <p:pic>
        <p:nvPicPr>
          <p:cNvPr id="18" name="Slika 17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44CD33AD-5934-461F-A341-D3A679059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07" flipH="1">
            <a:off x="5621817" y="2616139"/>
            <a:ext cx="1518365" cy="889863"/>
          </a:xfrm>
          <a:prstGeom prst="rect">
            <a:avLst/>
          </a:prstGeom>
        </p:spPr>
      </p:pic>
      <p:pic>
        <p:nvPicPr>
          <p:cNvPr id="19" name="Slika 18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48F16E14-B8A2-44AA-A5E9-749C0E0426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07">
            <a:off x="2445864" y="2616138"/>
            <a:ext cx="1375059" cy="889863"/>
          </a:xfrm>
          <a:prstGeom prst="rect">
            <a:avLst/>
          </a:prstGeom>
        </p:spPr>
      </p:pic>
      <p:pic>
        <p:nvPicPr>
          <p:cNvPr id="20" name="Slika 19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451D853F-2C72-4BF2-8C81-7D5AD5C9B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07" flipH="1">
            <a:off x="10091577" y="2657402"/>
            <a:ext cx="1518365" cy="889863"/>
          </a:xfrm>
          <a:prstGeom prst="rect">
            <a:avLst/>
          </a:prstGeom>
        </p:spPr>
      </p:pic>
      <p:pic>
        <p:nvPicPr>
          <p:cNvPr id="21" name="Slika 20" descr="Slika na kojoj se prikazuje ptica, životinja, piletina, na otvorenom&#10;&#10;Opis je automatski generiran">
            <a:extLst>
              <a:ext uri="{FF2B5EF4-FFF2-40B4-BE49-F238E27FC236}">
                <a16:creationId xmlns="" xmlns:a16="http://schemas.microsoft.com/office/drawing/2014/main" id="{2F8196AE-707E-49F4-A1E9-990B6B4A1D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207" flipH="1">
            <a:off x="3937684" y="2603581"/>
            <a:ext cx="1518365" cy="8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14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7D9505C-E13C-4EB4-BEDA-CD386EB8B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6526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hr-HR" sz="4000">
                <a:hlinkClick r:id="rId2"/>
              </a:rPr>
              <a:t>Množenje brojem 4</a:t>
            </a:r>
            <a:endParaRPr lang="hr-HR" sz="4000"/>
          </a:p>
        </p:txBody>
      </p:sp>
      <p:sp>
        <p:nvSpPr>
          <p:cNvPr id="3" name="Naslov 4">
            <a:extLst>
              <a:ext uri="{FF2B5EF4-FFF2-40B4-BE49-F238E27FC236}">
                <a16:creationId xmlns="" xmlns:a16="http://schemas.microsoft.com/office/drawing/2014/main" id="{1B8C3830-8F27-4017-BDE4-FC3B0D3B9FC7}"/>
              </a:ext>
            </a:extLst>
          </p:cNvPr>
          <p:cNvSpPr txBox="1">
            <a:spLocks/>
          </p:cNvSpPr>
          <p:nvPr/>
        </p:nvSpPr>
        <p:spPr>
          <a:xfrm>
            <a:off x="519191" y="771685"/>
            <a:ext cx="30018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E82AF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endParaRPr lang="hr-HR" sz="4000"/>
          </a:p>
        </p:txBody>
      </p:sp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="" xmlns:a16="http://schemas.microsoft.com/office/drawing/2014/main" id="{89AC98CD-B197-4581-AF2F-6C4FC13BF6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571" y="3563358"/>
            <a:ext cx="2115535" cy="2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8530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802023A-5183-4B75-835F-4AAC973B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97031"/>
            <a:ext cx="12192000" cy="1325563"/>
          </a:xfrm>
        </p:spPr>
        <p:txBody>
          <a:bodyPr/>
          <a:lstStyle/>
          <a:p>
            <a:pPr algn="ctr"/>
            <a:r>
              <a:rPr lang="hr-HR"/>
              <a:t>Mjesni govor</a:t>
            </a:r>
          </a:p>
        </p:txBody>
      </p:sp>
    </p:spTree>
    <p:extLst>
      <p:ext uri="{BB962C8B-B14F-4D97-AF65-F5344CB8AC3E}">
        <p14:creationId xmlns:p14="http://schemas.microsoft.com/office/powerpoint/2010/main" val="3859724693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5FF3A419-5F87-46DD-85F6-F8B882417F8D}"/>
              </a:ext>
            </a:extLst>
          </p:cNvPr>
          <p:cNvSpPr/>
          <p:nvPr/>
        </p:nvSpPr>
        <p:spPr>
          <a:xfrm>
            <a:off x="3665811" y="3032640"/>
            <a:ext cx="4493228" cy="584775"/>
          </a:xfrm>
          <a:prstGeom prst="rect">
            <a:avLst/>
          </a:prstGeom>
          <a:ln>
            <a:solidFill>
              <a:srgbClr val="3991C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 err="1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Zmazane</a:t>
            </a:r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 ti ruke!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852EFC4C-4CF5-4225-B526-A0BF4ADFD706}"/>
              </a:ext>
            </a:extLst>
          </p:cNvPr>
          <p:cNvSpPr/>
          <p:nvPr/>
        </p:nvSpPr>
        <p:spPr>
          <a:xfrm>
            <a:off x="3665811" y="4075434"/>
            <a:ext cx="4493228" cy="584775"/>
          </a:xfrm>
          <a:prstGeom prst="rect">
            <a:avLst/>
          </a:prstGeom>
          <a:ln>
            <a:solidFill>
              <a:srgbClr val="3991C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Šporke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su ti ruke!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9A0AF72E-07A0-4C15-812A-1E153912824B}"/>
              </a:ext>
            </a:extLst>
          </p:cNvPr>
          <p:cNvSpPr/>
          <p:nvPr/>
        </p:nvSpPr>
        <p:spPr>
          <a:xfrm>
            <a:off x="3665811" y="1926468"/>
            <a:ext cx="4493228" cy="584775"/>
          </a:xfrm>
          <a:prstGeom prst="rect">
            <a:avLst/>
          </a:prstGeom>
          <a:ln>
            <a:solidFill>
              <a:srgbClr val="3991C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Prljave</a:t>
            </a:r>
            <a:r>
              <a:rPr lang="hr-HR" sz="3200" dirty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su ti ruke!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A274E07D-294E-4C6B-A0C2-58D394D7E0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125" y="1710502"/>
            <a:ext cx="2329413" cy="3229053"/>
          </a:xfrm>
          <a:prstGeom prst="rect">
            <a:avLst/>
          </a:prstGeom>
        </p:spPr>
      </p:pic>
      <p:grpSp>
        <p:nvGrpSpPr>
          <p:cNvPr id="7" name="Grupa 6">
            <a:extLst>
              <a:ext uri="{FF2B5EF4-FFF2-40B4-BE49-F238E27FC236}">
                <a16:creationId xmlns="" xmlns:a16="http://schemas.microsoft.com/office/drawing/2014/main" id="{17721069-979C-4125-8156-93964E9F8A4F}"/>
              </a:ext>
            </a:extLst>
          </p:cNvPr>
          <p:cNvGrpSpPr/>
          <p:nvPr/>
        </p:nvGrpSpPr>
        <p:grpSpPr>
          <a:xfrm>
            <a:off x="364077" y="1857359"/>
            <a:ext cx="2605266" cy="3560529"/>
            <a:chOff x="4350059" y="972105"/>
            <a:chExt cx="3737500" cy="4913790"/>
          </a:xfrm>
        </p:grpSpPr>
        <p:pic>
          <p:nvPicPr>
            <p:cNvPr id="8" name="Slika 7">
              <a:extLst>
                <a:ext uri="{FF2B5EF4-FFF2-40B4-BE49-F238E27FC236}">
                  <a16:creationId xmlns="" xmlns:a16="http://schemas.microsoft.com/office/drawing/2014/main" id="{11941398-3D99-4E07-9C4C-097FDE285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</p:spPr>
        </p:pic>
        <p:sp>
          <p:nvSpPr>
            <p:cNvPr id="9" name="Elipsa 8">
              <a:extLst>
                <a:ext uri="{FF2B5EF4-FFF2-40B4-BE49-F238E27FC236}">
                  <a16:creationId xmlns="" xmlns:a16="http://schemas.microsoft.com/office/drawing/2014/main" id="{D7AF7320-A0BF-468F-8E64-D4285ED44F4D}"/>
                </a:ext>
              </a:extLst>
            </p:cNvPr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743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8C2A79D2-51A1-4F84-8A6A-566247933C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167167">
            <a:off x="734413" y="1154913"/>
            <a:ext cx="3598360" cy="4923494"/>
          </a:xfrm>
          <a:prstGeom prst="rect">
            <a:avLst/>
          </a:prstGeom>
        </p:spPr>
      </p:pic>
      <p:sp>
        <p:nvSpPr>
          <p:cNvPr id="6" name="Pravokutnik: zaobljeni kutovi 5">
            <a:extLst>
              <a:ext uri="{FF2B5EF4-FFF2-40B4-BE49-F238E27FC236}">
                <a16:creationId xmlns="" xmlns:a16="http://schemas.microsoft.com/office/drawing/2014/main" id="{D5D1CF25-42BE-438B-90C4-06EADB3B8794}"/>
              </a:ext>
            </a:extLst>
          </p:cNvPr>
          <p:cNvSpPr/>
          <p:nvPr/>
        </p:nvSpPr>
        <p:spPr>
          <a:xfrm>
            <a:off x="5693958" y="1403665"/>
            <a:ext cx="3879196" cy="667241"/>
          </a:xfrm>
          <a:custGeom>
            <a:avLst/>
            <a:gdLst>
              <a:gd name="connsiteX0" fmla="*/ 0 w 3766931"/>
              <a:gd name="connsiteY0" fmla="*/ 173938 h 1043609"/>
              <a:gd name="connsiteX1" fmla="*/ 173938 w 3766931"/>
              <a:gd name="connsiteY1" fmla="*/ 0 h 1043609"/>
              <a:gd name="connsiteX2" fmla="*/ 755177 w 3766931"/>
              <a:gd name="connsiteY2" fmla="*/ 0 h 1043609"/>
              <a:gd name="connsiteX3" fmla="*/ 1473179 w 3766931"/>
              <a:gd name="connsiteY3" fmla="*/ 0 h 1043609"/>
              <a:gd name="connsiteX4" fmla="*/ 2054418 w 3766931"/>
              <a:gd name="connsiteY4" fmla="*/ 0 h 1043609"/>
              <a:gd name="connsiteX5" fmla="*/ 2635658 w 3766931"/>
              <a:gd name="connsiteY5" fmla="*/ 0 h 1043609"/>
              <a:gd name="connsiteX6" fmla="*/ 3592993 w 3766931"/>
              <a:gd name="connsiteY6" fmla="*/ 0 h 1043609"/>
              <a:gd name="connsiteX7" fmla="*/ 3766931 w 3766931"/>
              <a:gd name="connsiteY7" fmla="*/ 173938 h 1043609"/>
              <a:gd name="connsiteX8" fmla="*/ 3766931 w 3766931"/>
              <a:gd name="connsiteY8" fmla="*/ 869671 h 1043609"/>
              <a:gd name="connsiteX9" fmla="*/ 3592993 w 3766931"/>
              <a:gd name="connsiteY9" fmla="*/ 1043609 h 1043609"/>
              <a:gd name="connsiteX10" fmla="*/ 2943373 w 3766931"/>
              <a:gd name="connsiteY10" fmla="*/ 1043609 h 1043609"/>
              <a:gd name="connsiteX11" fmla="*/ 2362133 w 3766931"/>
              <a:gd name="connsiteY11" fmla="*/ 1043609 h 1043609"/>
              <a:gd name="connsiteX12" fmla="*/ 1609941 w 3766931"/>
              <a:gd name="connsiteY12" fmla="*/ 1043609 h 1043609"/>
              <a:gd name="connsiteX13" fmla="*/ 960321 w 3766931"/>
              <a:gd name="connsiteY13" fmla="*/ 1043609 h 1043609"/>
              <a:gd name="connsiteX14" fmla="*/ 173938 w 3766931"/>
              <a:gd name="connsiteY14" fmla="*/ 1043609 h 1043609"/>
              <a:gd name="connsiteX15" fmla="*/ 0 w 3766931"/>
              <a:gd name="connsiteY15" fmla="*/ 869671 h 1043609"/>
              <a:gd name="connsiteX16" fmla="*/ 0 w 3766931"/>
              <a:gd name="connsiteY16" fmla="*/ 173938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>
            <a:solidFill>
              <a:srgbClr val="2E82AF"/>
            </a:solidFill>
            <a:extLst>
              <a:ext uri="{C807C97D-BFC1-408E-A445-0C87EB9F89A2}">
                <ask:lineSketchStyleProps xmlns="" xmlns:ask="http://schemas.microsoft.com/office/drawing/2018/sketchyshapes" sd="1450319243">
                  <a:custGeom>
                    <a:avLst/>
                    <a:gdLst>
                      <a:gd name="connsiteX0" fmla="*/ 0 w 3879196"/>
                      <a:gd name="connsiteY0" fmla="*/ 111208 h 667241"/>
                      <a:gd name="connsiteX1" fmla="*/ 179121 w 3879196"/>
                      <a:gd name="connsiteY1" fmla="*/ 0 h 667241"/>
                      <a:gd name="connsiteX2" fmla="*/ 777683 w 3879196"/>
                      <a:gd name="connsiteY2" fmla="*/ 0 h 667241"/>
                      <a:gd name="connsiteX3" fmla="*/ 1517083 w 3879196"/>
                      <a:gd name="connsiteY3" fmla="*/ 0 h 667241"/>
                      <a:gd name="connsiteX4" fmla="*/ 2115645 w 3879196"/>
                      <a:gd name="connsiteY4" fmla="*/ 0 h 667241"/>
                      <a:gd name="connsiteX5" fmla="*/ 2714207 w 3879196"/>
                      <a:gd name="connsiteY5" fmla="*/ 0 h 667241"/>
                      <a:gd name="connsiteX6" fmla="*/ 3700074 w 3879196"/>
                      <a:gd name="connsiteY6" fmla="*/ 0 h 667241"/>
                      <a:gd name="connsiteX7" fmla="*/ 3879196 w 3879196"/>
                      <a:gd name="connsiteY7" fmla="*/ 111208 h 667241"/>
                      <a:gd name="connsiteX8" fmla="*/ 3879196 w 3879196"/>
                      <a:gd name="connsiteY8" fmla="*/ 556032 h 667241"/>
                      <a:gd name="connsiteX9" fmla="*/ 3700074 w 3879196"/>
                      <a:gd name="connsiteY9" fmla="*/ 667241 h 667241"/>
                      <a:gd name="connsiteX10" fmla="*/ 3031093 w 3879196"/>
                      <a:gd name="connsiteY10" fmla="*/ 667241 h 667241"/>
                      <a:gd name="connsiteX11" fmla="*/ 2432531 w 3879196"/>
                      <a:gd name="connsiteY11" fmla="*/ 667241 h 667241"/>
                      <a:gd name="connsiteX12" fmla="*/ 1657921 w 3879196"/>
                      <a:gd name="connsiteY12" fmla="*/ 667241 h 667241"/>
                      <a:gd name="connsiteX13" fmla="*/ 988941 w 3879196"/>
                      <a:gd name="connsiteY13" fmla="*/ 667241 h 667241"/>
                      <a:gd name="connsiteX14" fmla="*/ 179121 w 3879196"/>
                      <a:gd name="connsiteY14" fmla="*/ 667241 h 667241"/>
                      <a:gd name="connsiteX15" fmla="*/ 0 w 3879196"/>
                      <a:gd name="connsiteY15" fmla="*/ 556032 h 667241"/>
                      <a:gd name="connsiteX16" fmla="*/ 0 w 3879196"/>
                      <a:gd name="connsiteY16" fmla="*/ 111208 h 667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879196" h="667241" extrusionOk="0">
                        <a:moveTo>
                          <a:pt x="0" y="111208"/>
                        </a:moveTo>
                        <a:cubicBezTo>
                          <a:pt x="-465" y="73675"/>
                          <a:pt x="104222" y="-2915"/>
                          <a:pt x="179121" y="0"/>
                        </a:cubicBezTo>
                        <a:cubicBezTo>
                          <a:pt x="476739" y="42666"/>
                          <a:pt x="575997" y="6594"/>
                          <a:pt x="777683" y="0"/>
                        </a:cubicBezTo>
                        <a:cubicBezTo>
                          <a:pt x="958909" y="24018"/>
                          <a:pt x="1337769" y="-42840"/>
                          <a:pt x="1517083" y="0"/>
                        </a:cubicBezTo>
                        <a:cubicBezTo>
                          <a:pt x="1751088" y="-16819"/>
                          <a:pt x="1926542" y="-9906"/>
                          <a:pt x="2115645" y="0"/>
                        </a:cubicBezTo>
                        <a:cubicBezTo>
                          <a:pt x="2262113" y="-10518"/>
                          <a:pt x="2442983" y="-16442"/>
                          <a:pt x="2714207" y="0"/>
                        </a:cubicBezTo>
                        <a:cubicBezTo>
                          <a:pt x="2935674" y="-28180"/>
                          <a:pt x="3193352" y="-4923"/>
                          <a:pt x="3700074" y="0"/>
                        </a:cubicBezTo>
                        <a:cubicBezTo>
                          <a:pt x="3780779" y="7399"/>
                          <a:pt x="3884252" y="52172"/>
                          <a:pt x="3879196" y="111208"/>
                        </a:cubicBezTo>
                        <a:cubicBezTo>
                          <a:pt x="3834613" y="293330"/>
                          <a:pt x="3840529" y="414141"/>
                          <a:pt x="3879196" y="556032"/>
                        </a:cubicBezTo>
                        <a:cubicBezTo>
                          <a:pt x="3863809" y="621536"/>
                          <a:pt x="3806007" y="667952"/>
                          <a:pt x="3700074" y="667241"/>
                        </a:cubicBezTo>
                        <a:cubicBezTo>
                          <a:pt x="3477030" y="661173"/>
                          <a:pt x="3283585" y="682470"/>
                          <a:pt x="3031093" y="667241"/>
                        </a:cubicBezTo>
                        <a:cubicBezTo>
                          <a:pt x="2772841" y="667095"/>
                          <a:pt x="2661808" y="672100"/>
                          <a:pt x="2432531" y="667241"/>
                        </a:cubicBezTo>
                        <a:cubicBezTo>
                          <a:pt x="2213769" y="642231"/>
                          <a:pt x="1849041" y="637080"/>
                          <a:pt x="1657921" y="667241"/>
                        </a:cubicBezTo>
                        <a:cubicBezTo>
                          <a:pt x="1479254" y="655345"/>
                          <a:pt x="1200990" y="699528"/>
                          <a:pt x="988941" y="667241"/>
                        </a:cubicBezTo>
                        <a:cubicBezTo>
                          <a:pt x="742551" y="640181"/>
                          <a:pt x="467592" y="688492"/>
                          <a:pt x="179121" y="667241"/>
                        </a:cubicBezTo>
                        <a:cubicBezTo>
                          <a:pt x="62907" y="671131"/>
                          <a:pt x="6691" y="615590"/>
                          <a:pt x="0" y="556032"/>
                        </a:cubicBezTo>
                        <a:cubicBezTo>
                          <a:pt x="-38565" y="467639"/>
                          <a:pt x="7666" y="287704"/>
                          <a:pt x="0" y="11120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968F696D-0846-4A64-B2BA-A48C51A75173}"/>
              </a:ext>
            </a:extLst>
          </p:cNvPr>
          <p:cNvSpPr txBox="1"/>
          <p:nvPr/>
        </p:nvSpPr>
        <p:spPr>
          <a:xfrm>
            <a:off x="5693958" y="1486131"/>
            <a:ext cx="387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PREGAČA</a:t>
            </a:r>
          </a:p>
        </p:txBody>
      </p:sp>
      <p:sp>
        <p:nvSpPr>
          <p:cNvPr id="9" name="Pravokutnik: zaobljeni kutovi 5">
            <a:extLst>
              <a:ext uri="{FF2B5EF4-FFF2-40B4-BE49-F238E27FC236}">
                <a16:creationId xmlns="" xmlns:a16="http://schemas.microsoft.com/office/drawing/2014/main" id="{5C073310-C4A5-4641-922E-8D02E60A36CB}"/>
              </a:ext>
            </a:extLst>
          </p:cNvPr>
          <p:cNvSpPr/>
          <p:nvPr/>
        </p:nvSpPr>
        <p:spPr>
          <a:xfrm>
            <a:off x="5767700" y="2647446"/>
            <a:ext cx="3879196" cy="667241"/>
          </a:xfrm>
          <a:custGeom>
            <a:avLst/>
            <a:gdLst>
              <a:gd name="connsiteX0" fmla="*/ 0 w 3766931"/>
              <a:gd name="connsiteY0" fmla="*/ 173938 h 1043609"/>
              <a:gd name="connsiteX1" fmla="*/ 173938 w 3766931"/>
              <a:gd name="connsiteY1" fmla="*/ 0 h 1043609"/>
              <a:gd name="connsiteX2" fmla="*/ 755177 w 3766931"/>
              <a:gd name="connsiteY2" fmla="*/ 0 h 1043609"/>
              <a:gd name="connsiteX3" fmla="*/ 1473179 w 3766931"/>
              <a:gd name="connsiteY3" fmla="*/ 0 h 1043609"/>
              <a:gd name="connsiteX4" fmla="*/ 2054418 w 3766931"/>
              <a:gd name="connsiteY4" fmla="*/ 0 h 1043609"/>
              <a:gd name="connsiteX5" fmla="*/ 2635658 w 3766931"/>
              <a:gd name="connsiteY5" fmla="*/ 0 h 1043609"/>
              <a:gd name="connsiteX6" fmla="*/ 3592993 w 3766931"/>
              <a:gd name="connsiteY6" fmla="*/ 0 h 1043609"/>
              <a:gd name="connsiteX7" fmla="*/ 3766931 w 3766931"/>
              <a:gd name="connsiteY7" fmla="*/ 173938 h 1043609"/>
              <a:gd name="connsiteX8" fmla="*/ 3766931 w 3766931"/>
              <a:gd name="connsiteY8" fmla="*/ 869671 h 1043609"/>
              <a:gd name="connsiteX9" fmla="*/ 3592993 w 3766931"/>
              <a:gd name="connsiteY9" fmla="*/ 1043609 h 1043609"/>
              <a:gd name="connsiteX10" fmla="*/ 2943373 w 3766931"/>
              <a:gd name="connsiteY10" fmla="*/ 1043609 h 1043609"/>
              <a:gd name="connsiteX11" fmla="*/ 2362133 w 3766931"/>
              <a:gd name="connsiteY11" fmla="*/ 1043609 h 1043609"/>
              <a:gd name="connsiteX12" fmla="*/ 1609941 w 3766931"/>
              <a:gd name="connsiteY12" fmla="*/ 1043609 h 1043609"/>
              <a:gd name="connsiteX13" fmla="*/ 960321 w 3766931"/>
              <a:gd name="connsiteY13" fmla="*/ 1043609 h 1043609"/>
              <a:gd name="connsiteX14" fmla="*/ 173938 w 3766931"/>
              <a:gd name="connsiteY14" fmla="*/ 1043609 h 1043609"/>
              <a:gd name="connsiteX15" fmla="*/ 0 w 3766931"/>
              <a:gd name="connsiteY15" fmla="*/ 869671 h 1043609"/>
              <a:gd name="connsiteX16" fmla="*/ 0 w 3766931"/>
              <a:gd name="connsiteY16" fmla="*/ 173938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>
            <a:solidFill>
              <a:srgbClr val="2E82AF"/>
            </a:solidFill>
            <a:extLst>
              <a:ext uri="{C807C97D-BFC1-408E-A445-0C87EB9F89A2}">
                <ask:lineSketchStyleProps xmlns="" xmlns:ask="http://schemas.microsoft.com/office/drawing/2018/sketchyshapes" sd="1450319243">
                  <a:custGeom>
                    <a:avLst/>
                    <a:gdLst>
                      <a:gd name="connsiteX0" fmla="*/ 0 w 3879196"/>
                      <a:gd name="connsiteY0" fmla="*/ 111208 h 667241"/>
                      <a:gd name="connsiteX1" fmla="*/ 179121 w 3879196"/>
                      <a:gd name="connsiteY1" fmla="*/ 0 h 667241"/>
                      <a:gd name="connsiteX2" fmla="*/ 777683 w 3879196"/>
                      <a:gd name="connsiteY2" fmla="*/ 0 h 667241"/>
                      <a:gd name="connsiteX3" fmla="*/ 1517083 w 3879196"/>
                      <a:gd name="connsiteY3" fmla="*/ 0 h 667241"/>
                      <a:gd name="connsiteX4" fmla="*/ 2115645 w 3879196"/>
                      <a:gd name="connsiteY4" fmla="*/ 0 h 667241"/>
                      <a:gd name="connsiteX5" fmla="*/ 2714207 w 3879196"/>
                      <a:gd name="connsiteY5" fmla="*/ 0 h 667241"/>
                      <a:gd name="connsiteX6" fmla="*/ 3700074 w 3879196"/>
                      <a:gd name="connsiteY6" fmla="*/ 0 h 667241"/>
                      <a:gd name="connsiteX7" fmla="*/ 3879196 w 3879196"/>
                      <a:gd name="connsiteY7" fmla="*/ 111208 h 667241"/>
                      <a:gd name="connsiteX8" fmla="*/ 3879196 w 3879196"/>
                      <a:gd name="connsiteY8" fmla="*/ 556032 h 667241"/>
                      <a:gd name="connsiteX9" fmla="*/ 3700074 w 3879196"/>
                      <a:gd name="connsiteY9" fmla="*/ 667241 h 667241"/>
                      <a:gd name="connsiteX10" fmla="*/ 3031093 w 3879196"/>
                      <a:gd name="connsiteY10" fmla="*/ 667241 h 667241"/>
                      <a:gd name="connsiteX11" fmla="*/ 2432531 w 3879196"/>
                      <a:gd name="connsiteY11" fmla="*/ 667241 h 667241"/>
                      <a:gd name="connsiteX12" fmla="*/ 1657921 w 3879196"/>
                      <a:gd name="connsiteY12" fmla="*/ 667241 h 667241"/>
                      <a:gd name="connsiteX13" fmla="*/ 988941 w 3879196"/>
                      <a:gd name="connsiteY13" fmla="*/ 667241 h 667241"/>
                      <a:gd name="connsiteX14" fmla="*/ 179121 w 3879196"/>
                      <a:gd name="connsiteY14" fmla="*/ 667241 h 667241"/>
                      <a:gd name="connsiteX15" fmla="*/ 0 w 3879196"/>
                      <a:gd name="connsiteY15" fmla="*/ 556032 h 667241"/>
                      <a:gd name="connsiteX16" fmla="*/ 0 w 3879196"/>
                      <a:gd name="connsiteY16" fmla="*/ 111208 h 667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879196" h="667241" extrusionOk="0">
                        <a:moveTo>
                          <a:pt x="0" y="111208"/>
                        </a:moveTo>
                        <a:cubicBezTo>
                          <a:pt x="-465" y="73675"/>
                          <a:pt x="104222" y="-2915"/>
                          <a:pt x="179121" y="0"/>
                        </a:cubicBezTo>
                        <a:cubicBezTo>
                          <a:pt x="476739" y="42666"/>
                          <a:pt x="575997" y="6594"/>
                          <a:pt x="777683" y="0"/>
                        </a:cubicBezTo>
                        <a:cubicBezTo>
                          <a:pt x="958909" y="24018"/>
                          <a:pt x="1337769" y="-42840"/>
                          <a:pt x="1517083" y="0"/>
                        </a:cubicBezTo>
                        <a:cubicBezTo>
                          <a:pt x="1751088" y="-16819"/>
                          <a:pt x="1926542" y="-9906"/>
                          <a:pt x="2115645" y="0"/>
                        </a:cubicBezTo>
                        <a:cubicBezTo>
                          <a:pt x="2262113" y="-10518"/>
                          <a:pt x="2442983" y="-16442"/>
                          <a:pt x="2714207" y="0"/>
                        </a:cubicBezTo>
                        <a:cubicBezTo>
                          <a:pt x="2935674" y="-28180"/>
                          <a:pt x="3193352" y="-4923"/>
                          <a:pt x="3700074" y="0"/>
                        </a:cubicBezTo>
                        <a:cubicBezTo>
                          <a:pt x="3780779" y="7399"/>
                          <a:pt x="3884252" y="52172"/>
                          <a:pt x="3879196" y="111208"/>
                        </a:cubicBezTo>
                        <a:cubicBezTo>
                          <a:pt x="3834613" y="293330"/>
                          <a:pt x="3840529" y="414141"/>
                          <a:pt x="3879196" y="556032"/>
                        </a:cubicBezTo>
                        <a:cubicBezTo>
                          <a:pt x="3863809" y="621536"/>
                          <a:pt x="3806007" y="667952"/>
                          <a:pt x="3700074" y="667241"/>
                        </a:cubicBezTo>
                        <a:cubicBezTo>
                          <a:pt x="3477030" y="661173"/>
                          <a:pt x="3283585" y="682470"/>
                          <a:pt x="3031093" y="667241"/>
                        </a:cubicBezTo>
                        <a:cubicBezTo>
                          <a:pt x="2772841" y="667095"/>
                          <a:pt x="2661808" y="672100"/>
                          <a:pt x="2432531" y="667241"/>
                        </a:cubicBezTo>
                        <a:cubicBezTo>
                          <a:pt x="2213769" y="642231"/>
                          <a:pt x="1849041" y="637080"/>
                          <a:pt x="1657921" y="667241"/>
                        </a:cubicBezTo>
                        <a:cubicBezTo>
                          <a:pt x="1479254" y="655345"/>
                          <a:pt x="1200990" y="699528"/>
                          <a:pt x="988941" y="667241"/>
                        </a:cubicBezTo>
                        <a:cubicBezTo>
                          <a:pt x="742551" y="640181"/>
                          <a:pt x="467592" y="688492"/>
                          <a:pt x="179121" y="667241"/>
                        </a:cubicBezTo>
                        <a:cubicBezTo>
                          <a:pt x="62907" y="671131"/>
                          <a:pt x="6691" y="615590"/>
                          <a:pt x="0" y="556032"/>
                        </a:cubicBezTo>
                        <a:cubicBezTo>
                          <a:pt x="-38565" y="467639"/>
                          <a:pt x="7666" y="287704"/>
                          <a:pt x="0" y="11120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D16C3C24-B8E1-411C-AA86-032D8579BF31}"/>
              </a:ext>
            </a:extLst>
          </p:cNvPr>
          <p:cNvSpPr txBox="1"/>
          <p:nvPr/>
        </p:nvSpPr>
        <p:spPr>
          <a:xfrm>
            <a:off x="5767700" y="2729912"/>
            <a:ext cx="387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ŠIRCL</a:t>
            </a:r>
            <a:endParaRPr lang="hr-HR" sz="3200" dirty="0">
              <a:solidFill>
                <a:srgbClr val="3991C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Pravokutnik: zaobljeni kutovi 5">
            <a:extLst>
              <a:ext uri="{FF2B5EF4-FFF2-40B4-BE49-F238E27FC236}">
                <a16:creationId xmlns="" xmlns:a16="http://schemas.microsoft.com/office/drawing/2014/main" id="{4AADCD1C-D367-413B-BFDA-A45C4C3860F5}"/>
              </a:ext>
            </a:extLst>
          </p:cNvPr>
          <p:cNvSpPr/>
          <p:nvPr/>
        </p:nvSpPr>
        <p:spPr>
          <a:xfrm>
            <a:off x="5767700" y="4043626"/>
            <a:ext cx="3879196" cy="667241"/>
          </a:xfrm>
          <a:custGeom>
            <a:avLst/>
            <a:gdLst>
              <a:gd name="connsiteX0" fmla="*/ 0 w 3766931"/>
              <a:gd name="connsiteY0" fmla="*/ 173938 h 1043609"/>
              <a:gd name="connsiteX1" fmla="*/ 173938 w 3766931"/>
              <a:gd name="connsiteY1" fmla="*/ 0 h 1043609"/>
              <a:gd name="connsiteX2" fmla="*/ 755177 w 3766931"/>
              <a:gd name="connsiteY2" fmla="*/ 0 h 1043609"/>
              <a:gd name="connsiteX3" fmla="*/ 1473179 w 3766931"/>
              <a:gd name="connsiteY3" fmla="*/ 0 h 1043609"/>
              <a:gd name="connsiteX4" fmla="*/ 2054418 w 3766931"/>
              <a:gd name="connsiteY4" fmla="*/ 0 h 1043609"/>
              <a:gd name="connsiteX5" fmla="*/ 2635658 w 3766931"/>
              <a:gd name="connsiteY5" fmla="*/ 0 h 1043609"/>
              <a:gd name="connsiteX6" fmla="*/ 3592993 w 3766931"/>
              <a:gd name="connsiteY6" fmla="*/ 0 h 1043609"/>
              <a:gd name="connsiteX7" fmla="*/ 3766931 w 3766931"/>
              <a:gd name="connsiteY7" fmla="*/ 173938 h 1043609"/>
              <a:gd name="connsiteX8" fmla="*/ 3766931 w 3766931"/>
              <a:gd name="connsiteY8" fmla="*/ 869671 h 1043609"/>
              <a:gd name="connsiteX9" fmla="*/ 3592993 w 3766931"/>
              <a:gd name="connsiteY9" fmla="*/ 1043609 h 1043609"/>
              <a:gd name="connsiteX10" fmla="*/ 2943373 w 3766931"/>
              <a:gd name="connsiteY10" fmla="*/ 1043609 h 1043609"/>
              <a:gd name="connsiteX11" fmla="*/ 2362133 w 3766931"/>
              <a:gd name="connsiteY11" fmla="*/ 1043609 h 1043609"/>
              <a:gd name="connsiteX12" fmla="*/ 1609941 w 3766931"/>
              <a:gd name="connsiteY12" fmla="*/ 1043609 h 1043609"/>
              <a:gd name="connsiteX13" fmla="*/ 960321 w 3766931"/>
              <a:gd name="connsiteY13" fmla="*/ 1043609 h 1043609"/>
              <a:gd name="connsiteX14" fmla="*/ 173938 w 3766931"/>
              <a:gd name="connsiteY14" fmla="*/ 1043609 h 1043609"/>
              <a:gd name="connsiteX15" fmla="*/ 0 w 3766931"/>
              <a:gd name="connsiteY15" fmla="*/ 869671 h 1043609"/>
              <a:gd name="connsiteX16" fmla="*/ 0 w 3766931"/>
              <a:gd name="connsiteY16" fmla="*/ 173938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>
            <a:solidFill>
              <a:srgbClr val="2E82AF"/>
            </a:solidFill>
            <a:extLst>
              <a:ext uri="{C807C97D-BFC1-408E-A445-0C87EB9F89A2}">
                <ask:lineSketchStyleProps xmlns="" xmlns:ask="http://schemas.microsoft.com/office/drawing/2018/sketchyshapes" sd="1450319243">
                  <a:custGeom>
                    <a:avLst/>
                    <a:gdLst>
                      <a:gd name="connsiteX0" fmla="*/ 0 w 3879196"/>
                      <a:gd name="connsiteY0" fmla="*/ 111208 h 667241"/>
                      <a:gd name="connsiteX1" fmla="*/ 179121 w 3879196"/>
                      <a:gd name="connsiteY1" fmla="*/ 0 h 667241"/>
                      <a:gd name="connsiteX2" fmla="*/ 777683 w 3879196"/>
                      <a:gd name="connsiteY2" fmla="*/ 0 h 667241"/>
                      <a:gd name="connsiteX3" fmla="*/ 1517083 w 3879196"/>
                      <a:gd name="connsiteY3" fmla="*/ 0 h 667241"/>
                      <a:gd name="connsiteX4" fmla="*/ 2115645 w 3879196"/>
                      <a:gd name="connsiteY4" fmla="*/ 0 h 667241"/>
                      <a:gd name="connsiteX5" fmla="*/ 2714207 w 3879196"/>
                      <a:gd name="connsiteY5" fmla="*/ 0 h 667241"/>
                      <a:gd name="connsiteX6" fmla="*/ 3700074 w 3879196"/>
                      <a:gd name="connsiteY6" fmla="*/ 0 h 667241"/>
                      <a:gd name="connsiteX7" fmla="*/ 3879196 w 3879196"/>
                      <a:gd name="connsiteY7" fmla="*/ 111208 h 667241"/>
                      <a:gd name="connsiteX8" fmla="*/ 3879196 w 3879196"/>
                      <a:gd name="connsiteY8" fmla="*/ 556032 h 667241"/>
                      <a:gd name="connsiteX9" fmla="*/ 3700074 w 3879196"/>
                      <a:gd name="connsiteY9" fmla="*/ 667241 h 667241"/>
                      <a:gd name="connsiteX10" fmla="*/ 3031093 w 3879196"/>
                      <a:gd name="connsiteY10" fmla="*/ 667241 h 667241"/>
                      <a:gd name="connsiteX11" fmla="*/ 2432531 w 3879196"/>
                      <a:gd name="connsiteY11" fmla="*/ 667241 h 667241"/>
                      <a:gd name="connsiteX12" fmla="*/ 1657921 w 3879196"/>
                      <a:gd name="connsiteY12" fmla="*/ 667241 h 667241"/>
                      <a:gd name="connsiteX13" fmla="*/ 988941 w 3879196"/>
                      <a:gd name="connsiteY13" fmla="*/ 667241 h 667241"/>
                      <a:gd name="connsiteX14" fmla="*/ 179121 w 3879196"/>
                      <a:gd name="connsiteY14" fmla="*/ 667241 h 667241"/>
                      <a:gd name="connsiteX15" fmla="*/ 0 w 3879196"/>
                      <a:gd name="connsiteY15" fmla="*/ 556032 h 667241"/>
                      <a:gd name="connsiteX16" fmla="*/ 0 w 3879196"/>
                      <a:gd name="connsiteY16" fmla="*/ 111208 h 667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879196" h="667241" extrusionOk="0">
                        <a:moveTo>
                          <a:pt x="0" y="111208"/>
                        </a:moveTo>
                        <a:cubicBezTo>
                          <a:pt x="-465" y="73675"/>
                          <a:pt x="104222" y="-2915"/>
                          <a:pt x="179121" y="0"/>
                        </a:cubicBezTo>
                        <a:cubicBezTo>
                          <a:pt x="476739" y="42666"/>
                          <a:pt x="575997" y="6594"/>
                          <a:pt x="777683" y="0"/>
                        </a:cubicBezTo>
                        <a:cubicBezTo>
                          <a:pt x="958909" y="24018"/>
                          <a:pt x="1337769" y="-42840"/>
                          <a:pt x="1517083" y="0"/>
                        </a:cubicBezTo>
                        <a:cubicBezTo>
                          <a:pt x="1751088" y="-16819"/>
                          <a:pt x="1926542" y="-9906"/>
                          <a:pt x="2115645" y="0"/>
                        </a:cubicBezTo>
                        <a:cubicBezTo>
                          <a:pt x="2262113" y="-10518"/>
                          <a:pt x="2442983" y="-16442"/>
                          <a:pt x="2714207" y="0"/>
                        </a:cubicBezTo>
                        <a:cubicBezTo>
                          <a:pt x="2935674" y="-28180"/>
                          <a:pt x="3193352" y="-4923"/>
                          <a:pt x="3700074" y="0"/>
                        </a:cubicBezTo>
                        <a:cubicBezTo>
                          <a:pt x="3780779" y="7399"/>
                          <a:pt x="3884252" y="52172"/>
                          <a:pt x="3879196" y="111208"/>
                        </a:cubicBezTo>
                        <a:cubicBezTo>
                          <a:pt x="3834613" y="293330"/>
                          <a:pt x="3840529" y="414141"/>
                          <a:pt x="3879196" y="556032"/>
                        </a:cubicBezTo>
                        <a:cubicBezTo>
                          <a:pt x="3863809" y="621536"/>
                          <a:pt x="3806007" y="667952"/>
                          <a:pt x="3700074" y="667241"/>
                        </a:cubicBezTo>
                        <a:cubicBezTo>
                          <a:pt x="3477030" y="661173"/>
                          <a:pt x="3283585" y="682470"/>
                          <a:pt x="3031093" y="667241"/>
                        </a:cubicBezTo>
                        <a:cubicBezTo>
                          <a:pt x="2772841" y="667095"/>
                          <a:pt x="2661808" y="672100"/>
                          <a:pt x="2432531" y="667241"/>
                        </a:cubicBezTo>
                        <a:cubicBezTo>
                          <a:pt x="2213769" y="642231"/>
                          <a:pt x="1849041" y="637080"/>
                          <a:pt x="1657921" y="667241"/>
                        </a:cubicBezTo>
                        <a:cubicBezTo>
                          <a:pt x="1479254" y="655345"/>
                          <a:pt x="1200990" y="699528"/>
                          <a:pt x="988941" y="667241"/>
                        </a:cubicBezTo>
                        <a:cubicBezTo>
                          <a:pt x="742551" y="640181"/>
                          <a:pt x="467592" y="688492"/>
                          <a:pt x="179121" y="667241"/>
                        </a:cubicBezTo>
                        <a:cubicBezTo>
                          <a:pt x="62907" y="671131"/>
                          <a:pt x="6691" y="615590"/>
                          <a:pt x="0" y="556032"/>
                        </a:cubicBezTo>
                        <a:cubicBezTo>
                          <a:pt x="-38565" y="467639"/>
                          <a:pt x="7666" y="287704"/>
                          <a:pt x="0" y="111208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372842B6-F57B-4F5B-8576-BC571940607E}"/>
              </a:ext>
            </a:extLst>
          </p:cNvPr>
          <p:cNvSpPr txBox="1"/>
          <p:nvPr/>
        </p:nvSpPr>
        <p:spPr>
          <a:xfrm>
            <a:off x="5767700" y="4126092"/>
            <a:ext cx="3879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TRAVERŠA</a:t>
            </a:r>
            <a:endParaRPr lang="hr-HR" sz="3200" dirty="0">
              <a:solidFill>
                <a:srgbClr val="3991C7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60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BADCD85-AE81-424F-BA4C-7D7BDE85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28" y="181206"/>
            <a:ext cx="10515600" cy="1162532"/>
          </a:xfrm>
        </p:spPr>
        <p:txBody>
          <a:bodyPr>
            <a:normAutofit/>
          </a:bodyPr>
          <a:lstStyle/>
          <a:p>
            <a:r>
              <a:rPr lang="hr-HR" sz="3200" b="1">
                <a:solidFill>
                  <a:schemeClr val="accent1">
                    <a:lumMod val="50000"/>
                  </a:schemeClr>
                </a:solidFill>
              </a:rPr>
              <a:t>Razlikujemo zato tri hrvatska narječja: </a:t>
            </a:r>
          </a:p>
        </p:txBody>
      </p:sp>
      <p:sp>
        <p:nvSpPr>
          <p:cNvPr id="3" name="Pravokutnik: zaobljeni kutovi 5">
            <a:extLst>
              <a:ext uri="{FF2B5EF4-FFF2-40B4-BE49-F238E27FC236}">
                <a16:creationId xmlns="" xmlns:a16="http://schemas.microsoft.com/office/drawing/2014/main" id="{02ADE1E3-C387-47E3-9C4D-D7ACE2E29C4B}"/>
              </a:ext>
            </a:extLst>
          </p:cNvPr>
          <p:cNvSpPr/>
          <p:nvPr/>
        </p:nvSpPr>
        <p:spPr>
          <a:xfrm>
            <a:off x="582028" y="1951704"/>
            <a:ext cx="2498459" cy="675303"/>
          </a:xfrm>
          <a:custGeom>
            <a:avLst/>
            <a:gdLst>
              <a:gd name="connsiteX0" fmla="*/ 0 w 3766931"/>
              <a:gd name="connsiteY0" fmla="*/ 173938 h 1043609"/>
              <a:gd name="connsiteX1" fmla="*/ 173938 w 3766931"/>
              <a:gd name="connsiteY1" fmla="*/ 0 h 1043609"/>
              <a:gd name="connsiteX2" fmla="*/ 755177 w 3766931"/>
              <a:gd name="connsiteY2" fmla="*/ 0 h 1043609"/>
              <a:gd name="connsiteX3" fmla="*/ 1473179 w 3766931"/>
              <a:gd name="connsiteY3" fmla="*/ 0 h 1043609"/>
              <a:gd name="connsiteX4" fmla="*/ 2054418 w 3766931"/>
              <a:gd name="connsiteY4" fmla="*/ 0 h 1043609"/>
              <a:gd name="connsiteX5" fmla="*/ 2635658 w 3766931"/>
              <a:gd name="connsiteY5" fmla="*/ 0 h 1043609"/>
              <a:gd name="connsiteX6" fmla="*/ 3592993 w 3766931"/>
              <a:gd name="connsiteY6" fmla="*/ 0 h 1043609"/>
              <a:gd name="connsiteX7" fmla="*/ 3766931 w 3766931"/>
              <a:gd name="connsiteY7" fmla="*/ 173938 h 1043609"/>
              <a:gd name="connsiteX8" fmla="*/ 3766931 w 3766931"/>
              <a:gd name="connsiteY8" fmla="*/ 869671 h 1043609"/>
              <a:gd name="connsiteX9" fmla="*/ 3592993 w 3766931"/>
              <a:gd name="connsiteY9" fmla="*/ 1043609 h 1043609"/>
              <a:gd name="connsiteX10" fmla="*/ 2943373 w 3766931"/>
              <a:gd name="connsiteY10" fmla="*/ 1043609 h 1043609"/>
              <a:gd name="connsiteX11" fmla="*/ 2362133 w 3766931"/>
              <a:gd name="connsiteY11" fmla="*/ 1043609 h 1043609"/>
              <a:gd name="connsiteX12" fmla="*/ 1609941 w 3766931"/>
              <a:gd name="connsiteY12" fmla="*/ 1043609 h 1043609"/>
              <a:gd name="connsiteX13" fmla="*/ 960321 w 3766931"/>
              <a:gd name="connsiteY13" fmla="*/ 1043609 h 1043609"/>
              <a:gd name="connsiteX14" fmla="*/ 173938 w 3766931"/>
              <a:gd name="connsiteY14" fmla="*/ 1043609 h 1043609"/>
              <a:gd name="connsiteX15" fmla="*/ 0 w 3766931"/>
              <a:gd name="connsiteY15" fmla="*/ 869671 h 1043609"/>
              <a:gd name="connsiteX16" fmla="*/ 0 w 3766931"/>
              <a:gd name="connsiteY16" fmla="*/ 173938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>
            <a:solidFill>
              <a:srgbClr val="2E82AF"/>
            </a:solidFill>
            <a:extLst>
              <a:ext uri="{C807C97D-BFC1-408E-A445-0C87EB9F89A2}">
                <ask:lineSketchStyleProps xmlns="" xmlns:ask="http://schemas.microsoft.com/office/drawing/2018/sketchyshapes" sd="1450319243">
                  <a:custGeom>
                    <a:avLst/>
                    <a:gdLst>
                      <a:gd name="connsiteX0" fmla="*/ 0 w 2498459"/>
                      <a:gd name="connsiteY0" fmla="*/ 112552 h 675303"/>
                      <a:gd name="connsiteX1" fmla="*/ 115366 w 2498459"/>
                      <a:gd name="connsiteY1" fmla="*/ 0 h 675303"/>
                      <a:gd name="connsiteX2" fmla="*/ 500879 w 2498459"/>
                      <a:gd name="connsiteY2" fmla="*/ 0 h 675303"/>
                      <a:gd name="connsiteX3" fmla="*/ 977102 w 2498459"/>
                      <a:gd name="connsiteY3" fmla="*/ 0 h 675303"/>
                      <a:gd name="connsiteX4" fmla="*/ 1362615 w 2498459"/>
                      <a:gd name="connsiteY4" fmla="*/ 0 h 675303"/>
                      <a:gd name="connsiteX5" fmla="*/ 1748129 w 2498459"/>
                      <a:gd name="connsiteY5" fmla="*/ 0 h 675303"/>
                      <a:gd name="connsiteX6" fmla="*/ 2383092 w 2498459"/>
                      <a:gd name="connsiteY6" fmla="*/ 0 h 675303"/>
                      <a:gd name="connsiteX7" fmla="*/ 2498459 w 2498459"/>
                      <a:gd name="connsiteY7" fmla="*/ 112552 h 675303"/>
                      <a:gd name="connsiteX8" fmla="*/ 2498459 w 2498459"/>
                      <a:gd name="connsiteY8" fmla="*/ 562750 h 675303"/>
                      <a:gd name="connsiteX9" fmla="*/ 2383092 w 2498459"/>
                      <a:gd name="connsiteY9" fmla="*/ 675303 h 675303"/>
                      <a:gd name="connsiteX10" fmla="*/ 1952224 w 2498459"/>
                      <a:gd name="connsiteY10" fmla="*/ 675303 h 675303"/>
                      <a:gd name="connsiteX11" fmla="*/ 1566711 w 2498459"/>
                      <a:gd name="connsiteY11" fmla="*/ 675303 h 675303"/>
                      <a:gd name="connsiteX12" fmla="*/ 1067811 w 2498459"/>
                      <a:gd name="connsiteY12" fmla="*/ 675303 h 675303"/>
                      <a:gd name="connsiteX13" fmla="*/ 636943 w 2498459"/>
                      <a:gd name="connsiteY13" fmla="*/ 675303 h 675303"/>
                      <a:gd name="connsiteX14" fmla="*/ 115366 w 2498459"/>
                      <a:gd name="connsiteY14" fmla="*/ 675303 h 675303"/>
                      <a:gd name="connsiteX15" fmla="*/ 0 w 2498459"/>
                      <a:gd name="connsiteY15" fmla="*/ 562750 h 675303"/>
                      <a:gd name="connsiteX16" fmla="*/ 0 w 2498459"/>
                      <a:gd name="connsiteY16" fmla="*/ 112552 h 675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498459" h="675303" extrusionOk="0">
                        <a:moveTo>
                          <a:pt x="0" y="112552"/>
                        </a:moveTo>
                        <a:cubicBezTo>
                          <a:pt x="-343" y="71552"/>
                          <a:pt x="68271" y="-2343"/>
                          <a:pt x="115366" y="0"/>
                        </a:cubicBezTo>
                        <a:cubicBezTo>
                          <a:pt x="304646" y="28517"/>
                          <a:pt x="379075" y="-1612"/>
                          <a:pt x="500879" y="0"/>
                        </a:cubicBezTo>
                        <a:cubicBezTo>
                          <a:pt x="615688" y="9825"/>
                          <a:pt x="842130" y="-13288"/>
                          <a:pt x="977102" y="0"/>
                        </a:cubicBezTo>
                        <a:cubicBezTo>
                          <a:pt x="1122813" y="-137"/>
                          <a:pt x="1252436" y="-9181"/>
                          <a:pt x="1362615" y="0"/>
                        </a:cubicBezTo>
                        <a:cubicBezTo>
                          <a:pt x="1457551" y="-2450"/>
                          <a:pt x="1573624" y="-5859"/>
                          <a:pt x="1748129" y="0"/>
                        </a:cubicBezTo>
                        <a:cubicBezTo>
                          <a:pt x="1920696" y="-18793"/>
                          <a:pt x="2050365" y="-5305"/>
                          <a:pt x="2383092" y="0"/>
                        </a:cubicBezTo>
                        <a:cubicBezTo>
                          <a:pt x="2436914" y="9759"/>
                          <a:pt x="2501768" y="51461"/>
                          <a:pt x="2498459" y="112552"/>
                        </a:cubicBezTo>
                        <a:cubicBezTo>
                          <a:pt x="2459745" y="301776"/>
                          <a:pt x="2463939" y="416077"/>
                          <a:pt x="2498459" y="562750"/>
                        </a:cubicBezTo>
                        <a:cubicBezTo>
                          <a:pt x="2488328" y="627360"/>
                          <a:pt x="2450720" y="679548"/>
                          <a:pt x="2383092" y="675303"/>
                        </a:cubicBezTo>
                        <a:cubicBezTo>
                          <a:pt x="2234010" y="670626"/>
                          <a:pt x="2114009" y="684843"/>
                          <a:pt x="1952224" y="675303"/>
                        </a:cubicBezTo>
                        <a:cubicBezTo>
                          <a:pt x="1789816" y="665885"/>
                          <a:pt x="1716220" y="681809"/>
                          <a:pt x="1566711" y="675303"/>
                        </a:cubicBezTo>
                        <a:cubicBezTo>
                          <a:pt x="1425779" y="654781"/>
                          <a:pt x="1187218" y="646364"/>
                          <a:pt x="1067811" y="675303"/>
                        </a:cubicBezTo>
                        <a:cubicBezTo>
                          <a:pt x="941567" y="682311"/>
                          <a:pt x="781019" y="700358"/>
                          <a:pt x="636943" y="675303"/>
                        </a:cubicBezTo>
                        <a:cubicBezTo>
                          <a:pt x="484086" y="646132"/>
                          <a:pt x="272398" y="698657"/>
                          <a:pt x="115366" y="675303"/>
                        </a:cubicBezTo>
                        <a:cubicBezTo>
                          <a:pt x="37208" y="681373"/>
                          <a:pt x="-5925" y="622886"/>
                          <a:pt x="0" y="562750"/>
                        </a:cubicBezTo>
                        <a:cubicBezTo>
                          <a:pt x="-23396" y="463190"/>
                          <a:pt x="7652" y="297924"/>
                          <a:pt x="0" y="11255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B050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04A4B1A2-1152-42D2-8EC5-9C3A71DB1E05}"/>
              </a:ext>
            </a:extLst>
          </p:cNvPr>
          <p:cNvSpPr txBox="1"/>
          <p:nvPr/>
        </p:nvSpPr>
        <p:spPr>
          <a:xfrm>
            <a:off x="518538" y="1985372"/>
            <a:ext cx="262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ŠTOKAVSKO</a:t>
            </a:r>
          </a:p>
        </p:txBody>
      </p:sp>
      <p:sp>
        <p:nvSpPr>
          <p:cNvPr id="5" name="Pravokutnik: zaobljeni kutovi 5">
            <a:extLst>
              <a:ext uri="{FF2B5EF4-FFF2-40B4-BE49-F238E27FC236}">
                <a16:creationId xmlns="" xmlns:a16="http://schemas.microsoft.com/office/drawing/2014/main" id="{F304B790-15AB-4243-8C33-421EC785FE28}"/>
              </a:ext>
            </a:extLst>
          </p:cNvPr>
          <p:cNvSpPr/>
          <p:nvPr/>
        </p:nvSpPr>
        <p:spPr>
          <a:xfrm>
            <a:off x="649357" y="3048686"/>
            <a:ext cx="2305878" cy="740853"/>
          </a:xfrm>
          <a:custGeom>
            <a:avLst/>
            <a:gdLst>
              <a:gd name="connsiteX0" fmla="*/ 0 w 3766931"/>
              <a:gd name="connsiteY0" fmla="*/ 173938 h 1043609"/>
              <a:gd name="connsiteX1" fmla="*/ 173938 w 3766931"/>
              <a:gd name="connsiteY1" fmla="*/ 0 h 1043609"/>
              <a:gd name="connsiteX2" fmla="*/ 755177 w 3766931"/>
              <a:gd name="connsiteY2" fmla="*/ 0 h 1043609"/>
              <a:gd name="connsiteX3" fmla="*/ 1473179 w 3766931"/>
              <a:gd name="connsiteY3" fmla="*/ 0 h 1043609"/>
              <a:gd name="connsiteX4" fmla="*/ 2054418 w 3766931"/>
              <a:gd name="connsiteY4" fmla="*/ 0 h 1043609"/>
              <a:gd name="connsiteX5" fmla="*/ 2635658 w 3766931"/>
              <a:gd name="connsiteY5" fmla="*/ 0 h 1043609"/>
              <a:gd name="connsiteX6" fmla="*/ 3592993 w 3766931"/>
              <a:gd name="connsiteY6" fmla="*/ 0 h 1043609"/>
              <a:gd name="connsiteX7" fmla="*/ 3766931 w 3766931"/>
              <a:gd name="connsiteY7" fmla="*/ 173938 h 1043609"/>
              <a:gd name="connsiteX8" fmla="*/ 3766931 w 3766931"/>
              <a:gd name="connsiteY8" fmla="*/ 869671 h 1043609"/>
              <a:gd name="connsiteX9" fmla="*/ 3592993 w 3766931"/>
              <a:gd name="connsiteY9" fmla="*/ 1043609 h 1043609"/>
              <a:gd name="connsiteX10" fmla="*/ 2943373 w 3766931"/>
              <a:gd name="connsiteY10" fmla="*/ 1043609 h 1043609"/>
              <a:gd name="connsiteX11" fmla="*/ 2362133 w 3766931"/>
              <a:gd name="connsiteY11" fmla="*/ 1043609 h 1043609"/>
              <a:gd name="connsiteX12" fmla="*/ 1609941 w 3766931"/>
              <a:gd name="connsiteY12" fmla="*/ 1043609 h 1043609"/>
              <a:gd name="connsiteX13" fmla="*/ 960321 w 3766931"/>
              <a:gd name="connsiteY13" fmla="*/ 1043609 h 1043609"/>
              <a:gd name="connsiteX14" fmla="*/ 173938 w 3766931"/>
              <a:gd name="connsiteY14" fmla="*/ 1043609 h 1043609"/>
              <a:gd name="connsiteX15" fmla="*/ 0 w 3766931"/>
              <a:gd name="connsiteY15" fmla="*/ 869671 h 1043609"/>
              <a:gd name="connsiteX16" fmla="*/ 0 w 3766931"/>
              <a:gd name="connsiteY16" fmla="*/ 173938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>
            <a:solidFill>
              <a:srgbClr val="2E82AF"/>
            </a:solidFill>
            <a:extLst>
              <a:ext uri="{C807C97D-BFC1-408E-A445-0C87EB9F89A2}">
                <ask:lineSketchStyleProps xmlns="" xmlns:ask="http://schemas.microsoft.com/office/drawing/2018/sketchyshapes" sd="1450319243">
                  <a:custGeom>
                    <a:avLst/>
                    <a:gdLst>
                      <a:gd name="connsiteX0" fmla="*/ 0 w 2305878"/>
                      <a:gd name="connsiteY0" fmla="*/ 123477 h 740853"/>
                      <a:gd name="connsiteX1" fmla="*/ 106473 w 2305878"/>
                      <a:gd name="connsiteY1" fmla="*/ 0 h 740853"/>
                      <a:gd name="connsiteX2" fmla="*/ 462271 w 2305878"/>
                      <a:gd name="connsiteY2" fmla="*/ 0 h 740853"/>
                      <a:gd name="connsiteX3" fmla="*/ 901787 w 2305878"/>
                      <a:gd name="connsiteY3" fmla="*/ 0 h 740853"/>
                      <a:gd name="connsiteX4" fmla="*/ 1257585 w 2305878"/>
                      <a:gd name="connsiteY4" fmla="*/ 0 h 740853"/>
                      <a:gd name="connsiteX5" fmla="*/ 1613383 w 2305878"/>
                      <a:gd name="connsiteY5" fmla="*/ 0 h 740853"/>
                      <a:gd name="connsiteX6" fmla="*/ 2199404 w 2305878"/>
                      <a:gd name="connsiteY6" fmla="*/ 0 h 740853"/>
                      <a:gd name="connsiteX7" fmla="*/ 2305878 w 2305878"/>
                      <a:gd name="connsiteY7" fmla="*/ 123477 h 740853"/>
                      <a:gd name="connsiteX8" fmla="*/ 2305878 w 2305878"/>
                      <a:gd name="connsiteY8" fmla="*/ 617375 h 740853"/>
                      <a:gd name="connsiteX9" fmla="*/ 2199404 w 2305878"/>
                      <a:gd name="connsiteY9" fmla="*/ 740853 h 740853"/>
                      <a:gd name="connsiteX10" fmla="*/ 1801747 w 2305878"/>
                      <a:gd name="connsiteY10" fmla="*/ 740853 h 740853"/>
                      <a:gd name="connsiteX11" fmla="*/ 1445949 w 2305878"/>
                      <a:gd name="connsiteY11" fmla="*/ 740853 h 740853"/>
                      <a:gd name="connsiteX12" fmla="*/ 985504 w 2305878"/>
                      <a:gd name="connsiteY12" fmla="*/ 740853 h 740853"/>
                      <a:gd name="connsiteX13" fmla="*/ 587848 w 2305878"/>
                      <a:gd name="connsiteY13" fmla="*/ 740853 h 740853"/>
                      <a:gd name="connsiteX14" fmla="*/ 106473 w 2305878"/>
                      <a:gd name="connsiteY14" fmla="*/ 740853 h 740853"/>
                      <a:gd name="connsiteX15" fmla="*/ 0 w 2305878"/>
                      <a:gd name="connsiteY15" fmla="*/ 617375 h 740853"/>
                      <a:gd name="connsiteX16" fmla="*/ 0 w 2305878"/>
                      <a:gd name="connsiteY16" fmla="*/ 123477 h 740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05878" h="740853" extrusionOk="0">
                        <a:moveTo>
                          <a:pt x="0" y="123477"/>
                        </a:moveTo>
                        <a:cubicBezTo>
                          <a:pt x="-189" y="68340"/>
                          <a:pt x="64437" y="-2510"/>
                          <a:pt x="106473" y="0"/>
                        </a:cubicBezTo>
                        <a:cubicBezTo>
                          <a:pt x="284571" y="36051"/>
                          <a:pt x="349215" y="-2136"/>
                          <a:pt x="462271" y="0"/>
                        </a:cubicBezTo>
                        <a:cubicBezTo>
                          <a:pt x="572038" y="25222"/>
                          <a:pt x="792379" y="-28100"/>
                          <a:pt x="901787" y="0"/>
                        </a:cubicBezTo>
                        <a:cubicBezTo>
                          <a:pt x="1042688" y="-7255"/>
                          <a:pt x="1154104" y="-10079"/>
                          <a:pt x="1257585" y="0"/>
                        </a:cubicBezTo>
                        <a:cubicBezTo>
                          <a:pt x="1339224" y="-11734"/>
                          <a:pt x="1452273" y="-1725"/>
                          <a:pt x="1613383" y="0"/>
                        </a:cubicBezTo>
                        <a:cubicBezTo>
                          <a:pt x="1767499" y="-21480"/>
                          <a:pt x="1888059" y="-5028"/>
                          <a:pt x="2199404" y="0"/>
                        </a:cubicBezTo>
                        <a:cubicBezTo>
                          <a:pt x="2247050" y="861"/>
                          <a:pt x="2306487" y="68121"/>
                          <a:pt x="2305878" y="123477"/>
                        </a:cubicBezTo>
                        <a:cubicBezTo>
                          <a:pt x="2265754" y="332146"/>
                          <a:pt x="2261810" y="450880"/>
                          <a:pt x="2305878" y="617375"/>
                        </a:cubicBezTo>
                        <a:cubicBezTo>
                          <a:pt x="2296689" y="685553"/>
                          <a:pt x="2263710" y="744572"/>
                          <a:pt x="2199404" y="740853"/>
                        </a:cubicBezTo>
                        <a:cubicBezTo>
                          <a:pt x="2071842" y="741473"/>
                          <a:pt x="1953251" y="742438"/>
                          <a:pt x="1801747" y="740853"/>
                        </a:cubicBezTo>
                        <a:cubicBezTo>
                          <a:pt x="1648957" y="742168"/>
                          <a:pt x="1584544" y="748715"/>
                          <a:pt x="1445949" y="740853"/>
                        </a:cubicBezTo>
                        <a:cubicBezTo>
                          <a:pt x="1316482" y="709033"/>
                          <a:pt x="1097909" y="715172"/>
                          <a:pt x="985504" y="740853"/>
                        </a:cubicBezTo>
                        <a:cubicBezTo>
                          <a:pt x="886717" y="732975"/>
                          <a:pt x="725739" y="765595"/>
                          <a:pt x="587848" y="740853"/>
                        </a:cubicBezTo>
                        <a:cubicBezTo>
                          <a:pt x="450790" y="707238"/>
                          <a:pt x="275901" y="765565"/>
                          <a:pt x="106473" y="740853"/>
                        </a:cubicBezTo>
                        <a:cubicBezTo>
                          <a:pt x="35978" y="744172"/>
                          <a:pt x="-1894" y="683465"/>
                          <a:pt x="0" y="617375"/>
                        </a:cubicBezTo>
                        <a:cubicBezTo>
                          <a:pt x="-21815" y="507457"/>
                          <a:pt x="-1669" y="320951"/>
                          <a:pt x="0" y="123477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F442E26F-AC0D-4365-975F-DB2C84B34D15}"/>
              </a:ext>
            </a:extLst>
          </p:cNvPr>
          <p:cNvSpPr txBox="1"/>
          <p:nvPr/>
        </p:nvSpPr>
        <p:spPr>
          <a:xfrm>
            <a:off x="602550" y="3119295"/>
            <a:ext cx="249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KAJKAVSKO</a:t>
            </a:r>
          </a:p>
        </p:txBody>
      </p:sp>
      <p:sp>
        <p:nvSpPr>
          <p:cNvPr id="7" name="Pravokutnik: zaobljeni kutovi 5">
            <a:extLst>
              <a:ext uri="{FF2B5EF4-FFF2-40B4-BE49-F238E27FC236}">
                <a16:creationId xmlns="" xmlns:a16="http://schemas.microsoft.com/office/drawing/2014/main" id="{B8D2CEC0-1F8E-49A8-A7C3-0ACDB0EFCDB5}"/>
              </a:ext>
            </a:extLst>
          </p:cNvPr>
          <p:cNvSpPr/>
          <p:nvPr/>
        </p:nvSpPr>
        <p:spPr>
          <a:xfrm>
            <a:off x="662589" y="4355509"/>
            <a:ext cx="2292645" cy="626726"/>
          </a:xfrm>
          <a:custGeom>
            <a:avLst/>
            <a:gdLst>
              <a:gd name="connsiteX0" fmla="*/ 0 w 3766931"/>
              <a:gd name="connsiteY0" fmla="*/ 173938 h 1043609"/>
              <a:gd name="connsiteX1" fmla="*/ 173938 w 3766931"/>
              <a:gd name="connsiteY1" fmla="*/ 0 h 1043609"/>
              <a:gd name="connsiteX2" fmla="*/ 755177 w 3766931"/>
              <a:gd name="connsiteY2" fmla="*/ 0 h 1043609"/>
              <a:gd name="connsiteX3" fmla="*/ 1473179 w 3766931"/>
              <a:gd name="connsiteY3" fmla="*/ 0 h 1043609"/>
              <a:gd name="connsiteX4" fmla="*/ 2054418 w 3766931"/>
              <a:gd name="connsiteY4" fmla="*/ 0 h 1043609"/>
              <a:gd name="connsiteX5" fmla="*/ 2635658 w 3766931"/>
              <a:gd name="connsiteY5" fmla="*/ 0 h 1043609"/>
              <a:gd name="connsiteX6" fmla="*/ 3592993 w 3766931"/>
              <a:gd name="connsiteY6" fmla="*/ 0 h 1043609"/>
              <a:gd name="connsiteX7" fmla="*/ 3766931 w 3766931"/>
              <a:gd name="connsiteY7" fmla="*/ 173938 h 1043609"/>
              <a:gd name="connsiteX8" fmla="*/ 3766931 w 3766931"/>
              <a:gd name="connsiteY8" fmla="*/ 869671 h 1043609"/>
              <a:gd name="connsiteX9" fmla="*/ 3592993 w 3766931"/>
              <a:gd name="connsiteY9" fmla="*/ 1043609 h 1043609"/>
              <a:gd name="connsiteX10" fmla="*/ 2943373 w 3766931"/>
              <a:gd name="connsiteY10" fmla="*/ 1043609 h 1043609"/>
              <a:gd name="connsiteX11" fmla="*/ 2362133 w 3766931"/>
              <a:gd name="connsiteY11" fmla="*/ 1043609 h 1043609"/>
              <a:gd name="connsiteX12" fmla="*/ 1609941 w 3766931"/>
              <a:gd name="connsiteY12" fmla="*/ 1043609 h 1043609"/>
              <a:gd name="connsiteX13" fmla="*/ 960321 w 3766931"/>
              <a:gd name="connsiteY13" fmla="*/ 1043609 h 1043609"/>
              <a:gd name="connsiteX14" fmla="*/ 173938 w 3766931"/>
              <a:gd name="connsiteY14" fmla="*/ 1043609 h 1043609"/>
              <a:gd name="connsiteX15" fmla="*/ 0 w 3766931"/>
              <a:gd name="connsiteY15" fmla="*/ 869671 h 1043609"/>
              <a:gd name="connsiteX16" fmla="*/ 0 w 3766931"/>
              <a:gd name="connsiteY16" fmla="*/ 173938 h 104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6931" h="1043609" extrusionOk="0">
                <a:moveTo>
                  <a:pt x="0" y="173938"/>
                </a:moveTo>
                <a:cubicBezTo>
                  <a:pt x="-210" y="90999"/>
                  <a:pt x="86906" y="-1284"/>
                  <a:pt x="173938" y="0"/>
                </a:cubicBezTo>
                <a:cubicBezTo>
                  <a:pt x="450185" y="25119"/>
                  <a:pt x="583721" y="-8462"/>
                  <a:pt x="755177" y="0"/>
                </a:cubicBezTo>
                <a:cubicBezTo>
                  <a:pt x="926633" y="8462"/>
                  <a:pt x="1264808" y="-15907"/>
                  <a:pt x="1473179" y="0"/>
                </a:cubicBezTo>
                <a:cubicBezTo>
                  <a:pt x="1681550" y="15907"/>
                  <a:pt x="1902032" y="-13680"/>
                  <a:pt x="2054418" y="0"/>
                </a:cubicBezTo>
                <a:cubicBezTo>
                  <a:pt x="2206804" y="13680"/>
                  <a:pt x="2368910" y="27719"/>
                  <a:pt x="2635658" y="0"/>
                </a:cubicBezTo>
                <a:cubicBezTo>
                  <a:pt x="2902406" y="-27719"/>
                  <a:pt x="3118892" y="-28828"/>
                  <a:pt x="3592993" y="0"/>
                </a:cubicBezTo>
                <a:cubicBezTo>
                  <a:pt x="3668155" y="-7142"/>
                  <a:pt x="3772425" y="77011"/>
                  <a:pt x="3766931" y="173938"/>
                </a:cubicBezTo>
                <a:cubicBezTo>
                  <a:pt x="3737773" y="434747"/>
                  <a:pt x="3741511" y="659684"/>
                  <a:pt x="3766931" y="869671"/>
                </a:cubicBezTo>
                <a:cubicBezTo>
                  <a:pt x="3753115" y="957289"/>
                  <a:pt x="3687377" y="1057350"/>
                  <a:pt x="3592993" y="1043609"/>
                </a:cubicBezTo>
                <a:cubicBezTo>
                  <a:pt x="3399933" y="1050033"/>
                  <a:pt x="3196427" y="1032734"/>
                  <a:pt x="2943373" y="1043609"/>
                </a:cubicBezTo>
                <a:cubicBezTo>
                  <a:pt x="2690319" y="1054484"/>
                  <a:pt x="2575199" y="1064900"/>
                  <a:pt x="2362133" y="1043609"/>
                </a:cubicBezTo>
                <a:cubicBezTo>
                  <a:pt x="2149067" y="1022318"/>
                  <a:pt x="1808231" y="1025229"/>
                  <a:pt x="1609941" y="1043609"/>
                </a:cubicBezTo>
                <a:cubicBezTo>
                  <a:pt x="1411651" y="1061989"/>
                  <a:pt x="1209580" y="1071871"/>
                  <a:pt x="960321" y="1043609"/>
                </a:cubicBezTo>
                <a:cubicBezTo>
                  <a:pt x="711062" y="1015347"/>
                  <a:pt x="403236" y="1079995"/>
                  <a:pt x="173938" y="1043609"/>
                </a:cubicBezTo>
                <a:cubicBezTo>
                  <a:pt x="65273" y="1041344"/>
                  <a:pt x="13760" y="963044"/>
                  <a:pt x="0" y="869671"/>
                </a:cubicBezTo>
                <a:cubicBezTo>
                  <a:pt x="-31045" y="704497"/>
                  <a:pt x="22741" y="469509"/>
                  <a:pt x="0" y="173938"/>
                </a:cubicBezTo>
                <a:close/>
              </a:path>
            </a:pathLst>
          </a:custGeom>
          <a:noFill/>
          <a:ln w="28575">
            <a:solidFill>
              <a:srgbClr val="2E82AF"/>
            </a:solidFill>
            <a:extLst>
              <a:ext uri="{C807C97D-BFC1-408E-A445-0C87EB9F89A2}">
                <ask:lineSketchStyleProps xmlns="" xmlns:ask="http://schemas.microsoft.com/office/drawing/2018/sketchyshapes" sd="1450319243">
                  <a:custGeom>
                    <a:avLst/>
                    <a:gdLst>
                      <a:gd name="connsiteX0" fmla="*/ 0 w 2292645"/>
                      <a:gd name="connsiteY0" fmla="*/ 104456 h 626726"/>
                      <a:gd name="connsiteX1" fmla="*/ 105862 w 2292645"/>
                      <a:gd name="connsiteY1" fmla="*/ 0 h 626726"/>
                      <a:gd name="connsiteX2" fmla="*/ 459618 w 2292645"/>
                      <a:gd name="connsiteY2" fmla="*/ 0 h 626726"/>
                      <a:gd name="connsiteX3" fmla="*/ 896612 w 2292645"/>
                      <a:gd name="connsiteY3" fmla="*/ 0 h 626726"/>
                      <a:gd name="connsiteX4" fmla="*/ 1250368 w 2292645"/>
                      <a:gd name="connsiteY4" fmla="*/ 0 h 626726"/>
                      <a:gd name="connsiteX5" fmla="*/ 1604124 w 2292645"/>
                      <a:gd name="connsiteY5" fmla="*/ 0 h 626726"/>
                      <a:gd name="connsiteX6" fmla="*/ 2186782 w 2292645"/>
                      <a:gd name="connsiteY6" fmla="*/ 0 h 626726"/>
                      <a:gd name="connsiteX7" fmla="*/ 2292645 w 2292645"/>
                      <a:gd name="connsiteY7" fmla="*/ 104456 h 626726"/>
                      <a:gd name="connsiteX8" fmla="*/ 2292645 w 2292645"/>
                      <a:gd name="connsiteY8" fmla="*/ 522269 h 626726"/>
                      <a:gd name="connsiteX9" fmla="*/ 2186782 w 2292645"/>
                      <a:gd name="connsiteY9" fmla="*/ 626726 h 626726"/>
                      <a:gd name="connsiteX10" fmla="*/ 1791407 w 2292645"/>
                      <a:gd name="connsiteY10" fmla="*/ 626726 h 626726"/>
                      <a:gd name="connsiteX11" fmla="*/ 1437651 w 2292645"/>
                      <a:gd name="connsiteY11" fmla="*/ 626726 h 626726"/>
                      <a:gd name="connsiteX12" fmla="*/ 979848 w 2292645"/>
                      <a:gd name="connsiteY12" fmla="*/ 626726 h 626726"/>
                      <a:gd name="connsiteX13" fmla="*/ 584474 w 2292645"/>
                      <a:gd name="connsiteY13" fmla="*/ 626726 h 626726"/>
                      <a:gd name="connsiteX14" fmla="*/ 105862 w 2292645"/>
                      <a:gd name="connsiteY14" fmla="*/ 626726 h 626726"/>
                      <a:gd name="connsiteX15" fmla="*/ 0 w 2292645"/>
                      <a:gd name="connsiteY15" fmla="*/ 522269 h 626726"/>
                      <a:gd name="connsiteX16" fmla="*/ 0 w 2292645"/>
                      <a:gd name="connsiteY16" fmla="*/ 104456 h 626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292645" h="626726" extrusionOk="0">
                        <a:moveTo>
                          <a:pt x="0" y="104456"/>
                        </a:moveTo>
                        <a:cubicBezTo>
                          <a:pt x="-276" y="63865"/>
                          <a:pt x="57848" y="-1477"/>
                          <a:pt x="105862" y="0"/>
                        </a:cubicBezTo>
                        <a:cubicBezTo>
                          <a:pt x="276020" y="19188"/>
                          <a:pt x="349189" y="-2178"/>
                          <a:pt x="459618" y="0"/>
                        </a:cubicBezTo>
                        <a:cubicBezTo>
                          <a:pt x="567281" y="18299"/>
                          <a:pt x="784234" y="-22931"/>
                          <a:pt x="896612" y="0"/>
                        </a:cubicBezTo>
                        <a:cubicBezTo>
                          <a:pt x="1032185" y="-2612"/>
                          <a:pt x="1151762" y="-8427"/>
                          <a:pt x="1250368" y="0"/>
                        </a:cubicBezTo>
                        <a:cubicBezTo>
                          <a:pt x="1334588" y="-7489"/>
                          <a:pt x="1442102" y="13429"/>
                          <a:pt x="1604124" y="0"/>
                        </a:cubicBezTo>
                        <a:cubicBezTo>
                          <a:pt x="1735883" y="-22657"/>
                          <a:pt x="1876574" y="-1491"/>
                          <a:pt x="2186782" y="0"/>
                        </a:cubicBezTo>
                        <a:cubicBezTo>
                          <a:pt x="2234223" y="1855"/>
                          <a:pt x="2295116" y="50507"/>
                          <a:pt x="2292645" y="104456"/>
                        </a:cubicBezTo>
                        <a:cubicBezTo>
                          <a:pt x="2259387" y="277460"/>
                          <a:pt x="2269587" y="391527"/>
                          <a:pt x="2292645" y="522269"/>
                        </a:cubicBezTo>
                        <a:cubicBezTo>
                          <a:pt x="2282915" y="585698"/>
                          <a:pt x="2245277" y="634006"/>
                          <a:pt x="2186782" y="626726"/>
                        </a:cubicBezTo>
                        <a:cubicBezTo>
                          <a:pt x="2060102" y="626728"/>
                          <a:pt x="1938657" y="638712"/>
                          <a:pt x="1791407" y="626726"/>
                        </a:cubicBezTo>
                        <a:cubicBezTo>
                          <a:pt x="1642213" y="618653"/>
                          <a:pt x="1576824" y="631082"/>
                          <a:pt x="1437651" y="626726"/>
                        </a:cubicBezTo>
                        <a:cubicBezTo>
                          <a:pt x="1309561" y="586274"/>
                          <a:pt x="1083755" y="592076"/>
                          <a:pt x="979848" y="626726"/>
                        </a:cubicBezTo>
                        <a:cubicBezTo>
                          <a:pt x="875257" y="622858"/>
                          <a:pt x="711873" y="651440"/>
                          <a:pt x="584474" y="626726"/>
                        </a:cubicBezTo>
                        <a:cubicBezTo>
                          <a:pt x="444981" y="599092"/>
                          <a:pt x="259809" y="648024"/>
                          <a:pt x="105862" y="626726"/>
                        </a:cubicBezTo>
                        <a:cubicBezTo>
                          <a:pt x="38677" y="626664"/>
                          <a:pt x="60" y="578186"/>
                          <a:pt x="0" y="522269"/>
                        </a:cubicBezTo>
                        <a:cubicBezTo>
                          <a:pt x="-29894" y="451788"/>
                          <a:pt x="1947" y="272534"/>
                          <a:pt x="0" y="10445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3C9447AB-13B5-48B1-98F9-985815D8928D}"/>
              </a:ext>
            </a:extLst>
          </p:cNvPr>
          <p:cNvSpPr txBox="1"/>
          <p:nvPr/>
        </p:nvSpPr>
        <p:spPr>
          <a:xfrm>
            <a:off x="602550" y="4397506"/>
            <a:ext cx="2292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>
                <a:solidFill>
                  <a:srgbClr val="7030A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ČAKAVSKO</a:t>
            </a:r>
          </a:p>
        </p:txBody>
      </p:sp>
      <p:graphicFrame>
        <p:nvGraphicFramePr>
          <p:cNvPr id="9" name="Tablica 9">
            <a:extLst>
              <a:ext uri="{FF2B5EF4-FFF2-40B4-BE49-F238E27FC236}">
                <a16:creationId xmlns="" xmlns:a16="http://schemas.microsoft.com/office/drawing/2014/main" id="{7C91F065-2757-4BCE-86C5-0490CEC9D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91139"/>
              </p:ext>
            </p:extLst>
          </p:nvPr>
        </p:nvGraphicFramePr>
        <p:xfrm>
          <a:off x="3416301" y="1660739"/>
          <a:ext cx="8257161" cy="41431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52387">
                  <a:extLst>
                    <a:ext uri="{9D8B030D-6E8A-4147-A177-3AD203B41FA5}">
                      <a16:colId xmlns="" xmlns:a16="http://schemas.microsoft.com/office/drawing/2014/main" val="1817792180"/>
                    </a:ext>
                  </a:extLst>
                </a:gridCol>
                <a:gridCol w="2752387">
                  <a:extLst>
                    <a:ext uri="{9D8B030D-6E8A-4147-A177-3AD203B41FA5}">
                      <a16:colId xmlns="" xmlns:a16="http://schemas.microsoft.com/office/drawing/2014/main" val="364681450"/>
                    </a:ext>
                  </a:extLst>
                </a:gridCol>
                <a:gridCol w="2752387">
                  <a:extLst>
                    <a:ext uri="{9D8B030D-6E8A-4147-A177-3AD203B41FA5}">
                      <a16:colId xmlns="" xmlns:a16="http://schemas.microsoft.com/office/drawing/2014/main" val="3885956574"/>
                    </a:ext>
                  </a:extLst>
                </a:gridCol>
              </a:tblGrid>
              <a:tr h="956114">
                <a:tc>
                  <a:txBody>
                    <a:bodyPr/>
                    <a:lstStyle/>
                    <a:p>
                      <a:pPr algn="ctr"/>
                      <a:r>
                        <a:rPr lang="hr-HR" sz="3600" b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ŠTO? </a:t>
                      </a:r>
                      <a:endParaRPr lang="hr-HR" sz="3600" b="1">
                        <a:solidFill>
                          <a:srgbClr val="3991C7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b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KAJ?</a:t>
                      </a:r>
                      <a:endParaRPr lang="hr-HR" sz="3600" b="1">
                        <a:solidFill>
                          <a:srgbClr val="3991C7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600" b="1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ČA?</a:t>
                      </a:r>
                      <a:endParaRPr lang="hr-HR" sz="3600" b="1">
                        <a:solidFill>
                          <a:srgbClr val="3991C7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1638335"/>
                  </a:ext>
                </a:extLst>
              </a:tr>
              <a:tr h="865056">
                <a:tc>
                  <a:txBody>
                    <a:bodyPr/>
                    <a:lstStyle/>
                    <a:p>
                      <a:pPr algn="ctr"/>
                      <a:r>
                        <a:rPr lang="hr-HR" sz="3200" b="1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štokavsko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>
                          <a:solidFill>
                            <a:srgbClr val="0070C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kajkavsko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b="1">
                          <a:solidFill>
                            <a:srgbClr val="7030A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čakavsko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1658460"/>
                  </a:ext>
                </a:extLst>
              </a:tr>
              <a:tr h="773997"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dijete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err="1">
                          <a:solidFill>
                            <a:srgbClr val="0070C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dete</a:t>
                      </a:r>
                      <a:endParaRPr lang="hr-HR" sz="2800">
                        <a:solidFill>
                          <a:srgbClr val="0070C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err="1">
                          <a:solidFill>
                            <a:srgbClr val="7030A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dite</a:t>
                      </a:r>
                      <a:endParaRPr lang="hr-HR" sz="2800">
                        <a:solidFill>
                          <a:srgbClr val="7030A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4529069"/>
                  </a:ext>
                </a:extLst>
              </a:tr>
              <a:tr h="773997"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lijepo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err="1">
                          <a:solidFill>
                            <a:srgbClr val="0070C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lepo</a:t>
                      </a:r>
                      <a:endParaRPr lang="hr-HR" sz="2800">
                        <a:solidFill>
                          <a:srgbClr val="0070C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solidFill>
                            <a:srgbClr val="7030A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lipo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2348796"/>
                  </a:ext>
                </a:extLst>
              </a:tr>
              <a:tr h="773997">
                <a:tc>
                  <a:txBody>
                    <a:bodyPr/>
                    <a:lstStyle/>
                    <a:p>
                      <a:pPr algn="ctr"/>
                      <a:r>
                        <a:rPr lang="hr-HR" sz="2800">
                          <a:solidFill>
                            <a:srgbClr val="00B05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mlijeko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err="1">
                          <a:solidFill>
                            <a:srgbClr val="0070C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mleko</a:t>
                      </a:r>
                      <a:endParaRPr lang="hr-HR" sz="2800">
                        <a:solidFill>
                          <a:srgbClr val="0070C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err="1">
                          <a:solidFill>
                            <a:srgbClr val="7030A0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mliko</a:t>
                      </a:r>
                      <a:endParaRPr lang="hr-HR" sz="2800">
                        <a:solidFill>
                          <a:srgbClr val="7030A0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9802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0017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5D5D5DEC-733F-4E81-A52E-35990A8F7BF8}"/>
              </a:ext>
            </a:extLst>
          </p:cNvPr>
          <p:cNvSpPr txBox="1"/>
          <p:nvPr/>
        </p:nvSpPr>
        <p:spPr>
          <a:xfrm>
            <a:off x="4703535" y="5324887"/>
            <a:ext cx="17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>
                <a:latin typeface="Segoe UI Semilight" panose="020B0402040204020203" pitchFamily="34" charset="0"/>
                <a:cs typeface="Segoe UI Semilight" panose="020B0402040204020203" pitchFamily="34" charset="0"/>
              </a:rPr>
              <a:t>Iva, Zagreb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9F741499-280D-4916-9F44-C4C7CBC65F15}"/>
              </a:ext>
            </a:extLst>
          </p:cNvPr>
          <p:cNvSpPr txBox="1"/>
          <p:nvPr/>
        </p:nvSpPr>
        <p:spPr>
          <a:xfrm>
            <a:off x="9163105" y="5304854"/>
            <a:ext cx="17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>
                <a:latin typeface="Segoe UI Semilight" panose="020B0402040204020203" pitchFamily="34" charset="0"/>
                <a:cs typeface="Segoe UI Semilight" panose="020B0402040204020203" pitchFamily="34" charset="0"/>
              </a:rPr>
              <a:t>Mia, Zadar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8E086F2A-3D01-4CB9-97A8-B10FF24D5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29" y="812081"/>
            <a:ext cx="5547795" cy="4505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="" xmlns:a16="http://schemas.microsoft.com/office/drawing/2014/main" id="{9F307990-90C3-4C64-9F16-53C98C1D1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88" y="763848"/>
            <a:ext cx="3281859" cy="460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65624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AE1A7E2-6395-45E8-B255-FBDBF017B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5019"/>
            <a:ext cx="12192000" cy="1325563"/>
          </a:xfrm>
        </p:spPr>
        <p:txBody>
          <a:bodyPr/>
          <a:lstStyle/>
          <a:p>
            <a:pPr algn="ctr"/>
            <a:r>
              <a:rPr lang="pl-PL"/>
              <a:t>Različiti odnosi boja i crta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73856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sag&#10;&#10;Opis je automatski generiran">
            <a:extLst>
              <a:ext uri="{FF2B5EF4-FFF2-40B4-BE49-F238E27FC236}">
                <a16:creationId xmlns="" xmlns:a16="http://schemas.microsoft.com/office/drawing/2014/main" id="{EEC5030E-A4EE-4FD5-9767-6E7C87EA6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9" y="967171"/>
            <a:ext cx="4528185" cy="418407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93802061-FC39-4EA6-9E4D-3656C7860A18}"/>
              </a:ext>
            </a:extLst>
          </p:cNvPr>
          <p:cNvSpPr txBox="1"/>
          <p:nvPr/>
        </p:nvSpPr>
        <p:spPr>
          <a:xfrm>
            <a:off x="2894285" y="5611062"/>
            <a:ext cx="6403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>
                <a:hlinkClick r:id="rId4"/>
              </a:rPr>
              <a:t>http://www.emz.hr/Zbirke/Organizacija%20zbirki/Zbirka%20prostirki%20i%20prekriva%C4%8Da</a:t>
            </a:r>
            <a:endParaRPr lang="hr-HR" sz="1200"/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697F4B70-CE3D-46B3-981F-2217CE530616}"/>
              </a:ext>
            </a:extLst>
          </p:cNvPr>
          <p:cNvSpPr txBox="1"/>
          <p:nvPr/>
        </p:nvSpPr>
        <p:spPr>
          <a:xfrm>
            <a:off x="4754346" y="5380230"/>
            <a:ext cx="165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Izvor fotografija</a:t>
            </a:r>
          </a:p>
        </p:txBody>
      </p:sp>
      <p:pic>
        <p:nvPicPr>
          <p:cNvPr id="6" name="Slika 5" descr="Slika na kojoj se prikazuje sag, tkanina&#10;&#10;Opis je automatski generiran">
            <a:extLst>
              <a:ext uri="{FF2B5EF4-FFF2-40B4-BE49-F238E27FC236}">
                <a16:creationId xmlns="" xmlns:a16="http://schemas.microsoft.com/office/drawing/2014/main" id="{20EA027F-6045-47B0-A1C2-CFA9F15CA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56" y="1281397"/>
            <a:ext cx="3315380" cy="372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CCD469D6-2E0C-494B-A67A-41DA15AD4F31}"/>
              </a:ext>
            </a:extLst>
          </p:cNvPr>
          <p:cNvSpPr txBox="1"/>
          <p:nvPr/>
        </p:nvSpPr>
        <p:spPr>
          <a:xfrm>
            <a:off x="382808" y="4832119"/>
            <a:ext cx="127461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>
                <a:latin typeface="Segoe UI Light"/>
                <a:cs typeface="Segoe UI Light"/>
              </a:rPr>
              <a:t>Dalmacija        </a:t>
            </a:r>
            <a:endParaRPr lang="hr-H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8FA94667-2CF5-4A56-999B-7607C5981026}"/>
              </a:ext>
            </a:extLst>
          </p:cNvPr>
          <p:cNvSpPr txBox="1"/>
          <p:nvPr/>
        </p:nvSpPr>
        <p:spPr>
          <a:xfrm>
            <a:off x="3047617" y="4826842"/>
            <a:ext cx="127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Segoe UI Light" panose="020B0502040204020203" pitchFamily="34" charset="0"/>
                <a:cs typeface="Segoe UI Light" panose="020B0502040204020203" pitchFamily="34" charset="0"/>
              </a:rPr>
              <a:t>Slavonija       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F0FA8944-225C-4D19-B525-1132DB426FA4}"/>
              </a:ext>
            </a:extLst>
          </p:cNvPr>
          <p:cNvSpPr txBox="1"/>
          <p:nvPr/>
        </p:nvSpPr>
        <p:spPr>
          <a:xfrm>
            <a:off x="5645191" y="4787295"/>
            <a:ext cx="127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atin typeface="Segoe UI Light" panose="020B0502040204020203" pitchFamily="34" charset="0"/>
                <a:cs typeface="Segoe UI Light" panose="020B0502040204020203" pitchFamily="34" charset="0"/>
              </a:rPr>
              <a:t>Slavonija        </a:t>
            </a:r>
          </a:p>
        </p:txBody>
      </p:sp>
      <p:pic>
        <p:nvPicPr>
          <p:cNvPr id="9" name="Picture 9" descr="A close up of a rug&#10;&#10;Description generated with high confidence">
            <a:extLst>
              <a:ext uri="{FF2B5EF4-FFF2-40B4-BE49-F238E27FC236}">
                <a16:creationId xmlns="" xmlns:a16="http://schemas.microsoft.com/office/drawing/2014/main" id="{2C368647-486F-4343-8D26-24A8DE9BD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988834" y="2421498"/>
            <a:ext cx="3426758" cy="1138407"/>
          </a:xfrm>
          <a:prstGeom prst="rect">
            <a:avLst/>
          </a:prstGeom>
        </p:spPr>
      </p:pic>
      <p:sp>
        <p:nvSpPr>
          <p:cNvPr id="11" name="TekstniOkvir 7">
            <a:extLst>
              <a:ext uri="{FF2B5EF4-FFF2-40B4-BE49-F238E27FC236}">
                <a16:creationId xmlns="" xmlns:a16="http://schemas.microsoft.com/office/drawing/2014/main" id="{70946A34-2F66-4C38-BE45-DCD87689E541}"/>
              </a:ext>
            </a:extLst>
          </p:cNvPr>
          <p:cNvSpPr txBox="1"/>
          <p:nvPr/>
        </p:nvSpPr>
        <p:spPr>
          <a:xfrm>
            <a:off x="8054456" y="4641619"/>
            <a:ext cx="127461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>
                <a:latin typeface="Segoe UI Light"/>
                <a:cs typeface="Segoe UI Light"/>
              </a:rPr>
              <a:t>Kistanje       </a:t>
            </a:r>
            <a:endParaRPr lang="hr-H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kstniOkvir 7">
            <a:extLst>
              <a:ext uri="{FF2B5EF4-FFF2-40B4-BE49-F238E27FC236}">
                <a16:creationId xmlns="" xmlns:a16="http://schemas.microsoft.com/office/drawing/2014/main" id="{1DD72A13-325A-41FE-8D4B-884E4C382B5F}"/>
              </a:ext>
            </a:extLst>
          </p:cNvPr>
          <p:cNvSpPr txBox="1"/>
          <p:nvPr/>
        </p:nvSpPr>
        <p:spPr>
          <a:xfrm>
            <a:off x="10194779" y="4641619"/>
            <a:ext cx="127461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>
                <a:latin typeface="Segoe UI Light"/>
                <a:cs typeface="Segoe UI Light"/>
              </a:rPr>
              <a:t>Konavle       </a:t>
            </a:r>
            <a:endParaRPr lang="hr-HR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0" name="Picture 12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5B18A916-8548-485F-8977-46D639603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055" y="1711855"/>
            <a:ext cx="23336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68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ag&#10;&#10;Opis je automatski generiran">
            <a:extLst>
              <a:ext uri="{FF2B5EF4-FFF2-40B4-BE49-F238E27FC236}">
                <a16:creationId xmlns="" xmlns:a16="http://schemas.microsoft.com/office/drawing/2014/main" id="{07D6E9D4-36B6-4481-BDFD-B183BC2AD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0"/>
          <a:stretch/>
        </p:blipFill>
        <p:spPr>
          <a:xfrm>
            <a:off x="-1833" y="886922"/>
            <a:ext cx="3588327" cy="4895923"/>
          </a:xfrm>
          <a:prstGeom prst="rect">
            <a:avLst/>
          </a:prstGeom>
        </p:spPr>
      </p:pic>
      <p:pic>
        <p:nvPicPr>
          <p:cNvPr id="6" name="Slika 5" descr="Slika na kojoj se prikazuje namještaj, sag&#10;&#10;Opis je automatski generiran">
            <a:extLst>
              <a:ext uri="{FF2B5EF4-FFF2-40B4-BE49-F238E27FC236}">
                <a16:creationId xmlns="" xmlns:a16="http://schemas.microsoft.com/office/drawing/2014/main" id="{6F3000A0-E228-4E1E-8318-DED4C1C0C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6" y="1647430"/>
            <a:ext cx="3612550" cy="351830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F6E4ECD0-E5BC-45BC-841B-AF86EA6F844B}"/>
              </a:ext>
            </a:extLst>
          </p:cNvPr>
          <p:cNvSpPr txBox="1"/>
          <p:nvPr/>
        </p:nvSpPr>
        <p:spPr>
          <a:xfrm>
            <a:off x="6197465" y="1647431"/>
            <a:ext cx="58421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3200" err="1">
                <a:solidFill>
                  <a:srgbClr val="3991C7"/>
                </a:solidFill>
                <a:latin typeface="Segoe UI Light"/>
                <a:cs typeface="Segoe UI Light"/>
              </a:rPr>
              <a:t>Promotri</a:t>
            </a:r>
            <a:r>
              <a:rPr lang="it-IT" sz="3200">
                <a:solidFill>
                  <a:srgbClr val="3991C7"/>
                </a:solidFill>
                <a:latin typeface="Segoe UI Light"/>
                <a:cs typeface="Segoe UI Light"/>
              </a:rPr>
              <a:t> </a:t>
            </a:r>
            <a:r>
              <a:rPr lang="it-IT" sz="3200" err="1">
                <a:solidFill>
                  <a:srgbClr val="3991C7"/>
                </a:solidFill>
                <a:latin typeface="Segoe UI Light"/>
                <a:cs typeface="Segoe UI Light"/>
              </a:rPr>
              <a:t>boje</a:t>
            </a:r>
            <a:r>
              <a:rPr lang="it-IT" sz="3200">
                <a:solidFill>
                  <a:srgbClr val="3991C7"/>
                </a:solidFill>
                <a:latin typeface="Segoe UI Light"/>
                <a:cs typeface="Segoe UI Light"/>
              </a:rPr>
              <a:t>? </a:t>
            </a:r>
            <a:r>
              <a:rPr lang="it-IT" sz="3200" err="1">
                <a:solidFill>
                  <a:srgbClr val="3991C7"/>
                </a:solidFill>
                <a:latin typeface="Segoe UI Light"/>
                <a:cs typeface="Segoe UI Light"/>
              </a:rPr>
              <a:t>Koje</a:t>
            </a:r>
            <a:r>
              <a:rPr lang="it-IT" sz="3200">
                <a:solidFill>
                  <a:srgbClr val="3991C7"/>
                </a:solidFill>
                <a:latin typeface="Segoe UI Light"/>
                <a:cs typeface="Segoe UI Light"/>
              </a:rPr>
              <a:t> </a:t>
            </a:r>
            <a:r>
              <a:rPr lang="it-IT" sz="3200" err="1">
                <a:solidFill>
                  <a:srgbClr val="3991C7"/>
                </a:solidFill>
                <a:latin typeface="Segoe UI Light"/>
                <a:cs typeface="Segoe UI Light"/>
              </a:rPr>
              <a:t>boje</a:t>
            </a:r>
            <a:r>
              <a:rPr lang="it-IT" sz="3200">
                <a:solidFill>
                  <a:srgbClr val="3991C7"/>
                </a:solidFill>
                <a:latin typeface="Segoe UI Light"/>
                <a:cs typeface="Segoe UI Light"/>
              </a:rPr>
              <a:t> </a:t>
            </a:r>
            <a:r>
              <a:rPr lang="it-IT" sz="3200" err="1">
                <a:solidFill>
                  <a:srgbClr val="3991C7"/>
                </a:solidFill>
                <a:latin typeface="Segoe UI Light"/>
                <a:cs typeface="Segoe UI Light"/>
              </a:rPr>
              <a:t>vidiš</a:t>
            </a:r>
            <a:r>
              <a:rPr lang="it-IT" sz="3200">
                <a:solidFill>
                  <a:srgbClr val="3991C7"/>
                </a:solidFill>
                <a:latin typeface="Segoe UI Light"/>
                <a:cs typeface="Segoe UI Light"/>
              </a:rPr>
              <a:t>?</a:t>
            </a:r>
            <a:endParaRPr lang="hr-HR" sz="4800" err="1">
              <a:solidFill>
                <a:srgbClr val="3991C7"/>
              </a:solidFill>
              <a:latin typeface="Segoe UI Light"/>
              <a:cs typeface="Segoe UI Light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D2B802BD-5CC1-4D65-B24F-F27810A129DB}"/>
              </a:ext>
            </a:extLst>
          </p:cNvPr>
          <p:cNvSpPr txBox="1"/>
          <p:nvPr/>
        </p:nvSpPr>
        <p:spPr>
          <a:xfrm>
            <a:off x="6194432" y="2497976"/>
            <a:ext cx="589854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3200">
                <a:solidFill>
                  <a:srgbClr val="3991C7"/>
                </a:solidFill>
                <a:latin typeface="Segoe UI Light"/>
                <a:cs typeface="Segoe UI Light"/>
              </a:rPr>
              <a:t>Promotri crte. Kakve crte prepoznaješ?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CE3EEC04-4BE2-483D-B5FC-A198E6A6D6EE}"/>
              </a:ext>
            </a:extLst>
          </p:cNvPr>
          <p:cNvSpPr/>
          <p:nvPr/>
        </p:nvSpPr>
        <p:spPr>
          <a:xfrm>
            <a:off x="6228298" y="3606638"/>
            <a:ext cx="38890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Kako su raspoređene </a:t>
            </a:r>
          </a:p>
          <a:p>
            <a:r>
              <a:rPr lang="hr-HR" sz="320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crte i boje?</a:t>
            </a:r>
          </a:p>
        </p:txBody>
      </p:sp>
      <p:sp>
        <p:nvSpPr>
          <p:cNvPr id="2" name="Pravokutnik 8">
            <a:extLst>
              <a:ext uri="{FF2B5EF4-FFF2-40B4-BE49-F238E27FC236}">
                <a16:creationId xmlns="" xmlns:a16="http://schemas.microsoft.com/office/drawing/2014/main" id="{4B733B82-2ED3-4FD0-AB3C-9860EAB80DA4}"/>
              </a:ext>
            </a:extLst>
          </p:cNvPr>
          <p:cNvSpPr/>
          <p:nvPr/>
        </p:nvSpPr>
        <p:spPr>
          <a:xfrm>
            <a:off x="6198416" y="4577813"/>
            <a:ext cx="5248168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hr-HR" sz="3200">
                <a:solidFill>
                  <a:srgbClr val="3991C7"/>
                </a:solidFill>
                <a:latin typeface="Segoe UI Light"/>
                <a:cs typeface="Segoe UI Light"/>
              </a:rPr>
              <a:t>Pogledaj prostor između crta.</a:t>
            </a:r>
          </a:p>
        </p:txBody>
      </p:sp>
    </p:spTree>
    <p:extLst>
      <p:ext uri="{BB962C8B-B14F-4D97-AF65-F5344CB8AC3E}">
        <p14:creationId xmlns:p14="http://schemas.microsoft.com/office/powerpoint/2010/main" val="14166920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AE7610-656E-4165-A31A-80922A2007A8}"/>
              </a:ext>
            </a:extLst>
          </p:cNvPr>
          <p:cNvSpPr txBox="1"/>
          <p:nvPr/>
        </p:nvSpPr>
        <p:spPr>
          <a:xfrm>
            <a:off x="1452282" y="1530724"/>
            <a:ext cx="474905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err="1">
                <a:solidFill>
                  <a:srgbClr val="3991C7"/>
                </a:solidFill>
                <a:latin typeface="Segoe UI Light"/>
                <a:cs typeface="Segoe UI Light"/>
              </a:rPr>
              <a:t>Zadatak</a:t>
            </a:r>
            <a:r>
              <a:rPr lang="it-IT" sz="3200">
                <a:solidFill>
                  <a:srgbClr val="3991C7"/>
                </a:solidFill>
                <a:latin typeface="Segoe UI Light"/>
                <a:cs typeface="Segoe UI Light"/>
              </a:rPr>
              <a:t>:</a:t>
            </a:r>
          </a:p>
        </p:txBody>
      </p:sp>
      <p:sp>
        <p:nvSpPr>
          <p:cNvPr id="4" name="TekstniOkvir 7">
            <a:extLst>
              <a:ext uri="{FF2B5EF4-FFF2-40B4-BE49-F238E27FC236}">
                <a16:creationId xmlns="" xmlns:a16="http://schemas.microsoft.com/office/drawing/2014/main" id="{0B9610DE-8C27-4B4B-94A5-649A8A6835E8}"/>
              </a:ext>
            </a:extLst>
          </p:cNvPr>
          <p:cNvSpPr txBox="1"/>
          <p:nvPr/>
        </p:nvSpPr>
        <p:spPr>
          <a:xfrm>
            <a:off x="1454344" y="2352299"/>
            <a:ext cx="896896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hr-HR" sz="4800">
              <a:solidFill>
                <a:srgbClr val="3991C7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F5C4B1-6156-4D10-8624-6BAACDA2F8A9}"/>
              </a:ext>
            </a:extLst>
          </p:cNvPr>
          <p:cNvSpPr txBox="1"/>
          <p:nvPr/>
        </p:nvSpPr>
        <p:spPr>
          <a:xfrm>
            <a:off x="1452282" y="2393576"/>
            <a:ext cx="94107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Danas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ćete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uzeti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flomastere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papir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glatke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površine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.</a:t>
            </a:r>
          </a:p>
          <a:p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Poigrat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ćete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se 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crtama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bojama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na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svoj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način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. </a:t>
            </a:r>
          </a:p>
          <a:p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Naslikat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ćete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jaja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na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kojima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ćete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prikazati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različite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odnose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boja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crta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.</a:t>
            </a:r>
          </a:p>
          <a:p>
            <a:endParaRPr lang="en-US" sz="3200" b="1" dirty="0">
              <a:solidFill>
                <a:schemeClr val="accent1"/>
              </a:solidFill>
              <a:latin typeface="Segoe UI Light"/>
              <a:ea typeface="Segoe UI Symbol"/>
              <a:cs typeface="Calibri"/>
            </a:endParaRPr>
          </a:p>
          <a:p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Budite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maštoviti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i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 </a:t>
            </a:r>
            <a:r>
              <a:rPr lang="en-US" sz="3200" b="1" dirty="0" err="1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stvarajte</a:t>
            </a:r>
            <a:r>
              <a:rPr lang="en-US" sz="3200" b="1" dirty="0">
                <a:solidFill>
                  <a:schemeClr val="accent1"/>
                </a:solidFill>
                <a:latin typeface="Segoe UI Light"/>
                <a:ea typeface="Segoe UI Symbol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4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="" xmlns:a16="http://schemas.microsoft.com/office/drawing/2014/main" id="{94DD476D-B8DA-455A-9A27-168008A3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0571" y="1172022"/>
            <a:ext cx="8367118" cy="801134"/>
          </a:xfrm>
        </p:spPr>
        <p:txBody>
          <a:bodyPr>
            <a:normAutofit/>
          </a:bodyPr>
          <a:lstStyle/>
          <a:p>
            <a:pPr algn="ctr"/>
            <a:r>
              <a:rPr lang="hr-HR"/>
              <a:t>Domaća zadaća: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="" xmlns:a16="http://schemas.microsoft.com/office/drawing/2014/main" id="{89B4BC48-1634-418B-9E2E-445DCC0DB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633" y="2626385"/>
            <a:ext cx="7210594" cy="19913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solidFill>
                  <a:srgbClr val="3991C7"/>
                </a:solidFill>
              </a:rPr>
              <a:t>vježbajte množenje brojem 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3200" dirty="0">
                <a:solidFill>
                  <a:srgbClr val="3991C7"/>
                </a:solidFill>
              </a:rPr>
              <a:t>čitajte svojim ukućanima.</a:t>
            </a:r>
          </a:p>
          <a:p>
            <a:pPr marL="0" indent="0">
              <a:buNone/>
            </a:pPr>
            <a:endParaRPr lang="hr-HR" sz="3200" dirty="0">
              <a:solidFill>
                <a:srgbClr val="3991C7"/>
              </a:solidFill>
            </a:endParaRPr>
          </a:p>
        </p:txBody>
      </p:sp>
      <p:pic>
        <p:nvPicPr>
          <p:cNvPr id="7" name="Rezervirano mjesto sadržaja 4" descr="Slika na kojoj se prikazuje soba&#10;&#10;Opis je automatski generiran">
            <a:extLst>
              <a:ext uri="{FF2B5EF4-FFF2-40B4-BE49-F238E27FC236}">
                <a16:creationId xmlns="" xmlns:a16="http://schemas.microsoft.com/office/drawing/2014/main" id="{A471707A-2E9D-4160-859E-A5E409DB0F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86" y="1973156"/>
            <a:ext cx="3561577" cy="2827392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65FEB9DF-5201-416E-BD6F-46CB379BAD77}"/>
              </a:ext>
            </a:extLst>
          </p:cNvPr>
          <p:cNvSpPr txBox="1"/>
          <p:nvPr/>
        </p:nvSpPr>
        <p:spPr>
          <a:xfrm>
            <a:off x="8636000" y="5270946"/>
            <a:ext cx="322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Izvor fotografija: Školska knjiga </a:t>
            </a:r>
            <a:br>
              <a:rPr lang="hr-HR"/>
            </a:br>
            <a:r>
              <a:rPr lang="hr-HR"/>
              <a:t>                               </a:t>
            </a:r>
            <a:r>
              <a:rPr lang="hr-HR" err="1"/>
              <a:t>Pixabay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030166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kutija, soba&#10;&#10;Opis je automatski generiran">
            <a:extLst>
              <a:ext uri="{FF2B5EF4-FFF2-40B4-BE49-F238E27FC236}">
                <a16:creationId xmlns="" xmlns:a16="http://schemas.microsoft.com/office/drawing/2014/main" id="{16BC69FC-FCB5-489D-A7EC-CD8C4A7D5A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18" y="1552925"/>
            <a:ext cx="3253466" cy="3955583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="" xmlns:a16="http://schemas.microsoft.com/office/drawing/2014/main" id="{94DD476D-B8DA-455A-9A27-168008A3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75489" y="948925"/>
            <a:ext cx="8367118" cy="801134"/>
          </a:xfrm>
        </p:spPr>
        <p:txBody>
          <a:bodyPr>
            <a:normAutofit/>
          </a:bodyPr>
          <a:lstStyle/>
          <a:p>
            <a:pPr algn="ctr"/>
            <a:r>
              <a:rPr lang="hr-HR"/>
              <a:t>Lijepo i dobro: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="" xmlns:a16="http://schemas.microsoft.com/office/drawing/2014/main" id="{89B4BC48-1634-418B-9E2E-445DCC0DB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300" y="2374900"/>
            <a:ext cx="6621616" cy="231789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3300" dirty="0">
                <a:solidFill>
                  <a:srgbClr val="3991C7"/>
                </a:solidFill>
              </a:rPr>
              <a:t>saznajte još neke mjesne izraze i napravite mali rječnik svog zavičajnog govora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r-HR" sz="3300" dirty="0">
                <a:solidFill>
                  <a:srgbClr val="3991C7"/>
                </a:solidFill>
              </a:rPr>
              <a:t>doznajte kako se može obojiti jaje na prirodan način.</a:t>
            </a:r>
          </a:p>
          <a:p>
            <a:pPr marL="0" indent="0">
              <a:buNone/>
            </a:pPr>
            <a:endParaRPr lang="hr-HR" sz="4000" dirty="0">
              <a:solidFill>
                <a:srgbClr val="3991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67099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GB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17455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</p:spPr>
        <p:txBody>
          <a:bodyPr>
            <a:noAutofit/>
          </a:bodyPr>
          <a:lstStyle/>
          <a:p>
            <a:pPr algn="ctr"/>
            <a:r>
              <a:rPr lang="hr-HR" sz="2800"/>
              <a:t/>
            </a: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val="1106437694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980728"/>
            <a:ext cx="11537950" cy="416309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>
                <a:latin typeface="Segoe UI Semilight" panose="020B0402040204020203" pitchFamily="34" charset="0"/>
                <a:cs typeface="Segoe UI Semilight" panose="020B0402040204020203" pitchFamily="34" charset="0"/>
              </a:rPr>
              <a:t>skolazazivot.hr</a:t>
            </a:r>
          </a:p>
          <a:p>
            <a:pPr algn="ctr"/>
            <a:r>
              <a:rPr lang="hr-HR" sz="3600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kurikulum@mzo.hr</a:t>
            </a:r>
          </a:p>
        </p:txBody>
      </p:sp>
    </p:spTree>
    <p:extLst>
      <p:ext uri="{BB962C8B-B14F-4D97-AF65-F5344CB8AC3E}">
        <p14:creationId xmlns:p14="http://schemas.microsoft.com/office/powerpoint/2010/main" val="141149780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="" xmlns:a16="http://schemas.microsoft.com/office/drawing/2014/main" id="{381983EF-661F-4ABF-B163-8ACC4F60552C}"/>
              </a:ext>
            </a:extLst>
          </p:cNvPr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" name="Slika 2">
              <a:extLst>
                <a:ext uri="{FF2B5EF4-FFF2-40B4-BE49-F238E27FC236}">
                  <a16:creationId xmlns="" xmlns:a16="http://schemas.microsoft.com/office/drawing/2014/main" id="{10C6697D-EB2E-42BD-BA44-B7090F6F5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</p:spPr>
        </p:pic>
        <p:sp>
          <p:nvSpPr>
            <p:cNvPr id="4" name="Elipsa 3">
              <a:extLst>
                <a:ext uri="{FF2B5EF4-FFF2-40B4-BE49-F238E27FC236}">
                  <a16:creationId xmlns="" xmlns:a16="http://schemas.microsoft.com/office/drawing/2014/main" id="{C0451AE1-DF35-4825-B12D-18ABEB0B38BF}"/>
                </a:ext>
              </a:extLst>
            </p:cNvPr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Naslov 1">
            <a:extLst>
              <a:ext uri="{FF2B5EF4-FFF2-40B4-BE49-F238E27FC236}">
                <a16:creationId xmlns="" xmlns:a16="http://schemas.microsoft.com/office/drawing/2014/main" id="{9242DAE2-794B-495B-993A-6E2E250F56F0}"/>
              </a:ext>
            </a:extLst>
          </p:cNvPr>
          <p:cNvSpPr txBox="1">
            <a:spLocks/>
          </p:cNvSpPr>
          <p:nvPr/>
        </p:nvSpPr>
        <p:spPr>
          <a:xfrm>
            <a:off x="648070" y="3042268"/>
            <a:ext cx="3701989" cy="7685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E82AF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4400" b="1" i="0" u="none" strike="noStrike" kern="1200" cap="none" spc="0" normalizeH="0" baseline="0" noProof="0">
              <a:ln>
                <a:noFill/>
              </a:ln>
              <a:solidFill>
                <a:srgbClr val="2E82AF"/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5958F991-EA7F-4285-8E0E-07CADA950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95" y="2426974"/>
            <a:ext cx="2438223" cy="3000889"/>
          </a:xfrm>
          <a:prstGeom prst="rect">
            <a:avLst/>
          </a:prstGeom>
        </p:spPr>
      </p:pic>
      <p:pic>
        <p:nvPicPr>
          <p:cNvPr id="9" name="Slika 8" descr="Slika na kojoj se prikazuje crtež&#10;&#10;Opis je automatski generiran">
            <a:extLst>
              <a:ext uri="{FF2B5EF4-FFF2-40B4-BE49-F238E27FC236}">
                <a16:creationId xmlns="" xmlns:a16="http://schemas.microsoft.com/office/drawing/2014/main" id="{786B937E-0E49-474E-9FA2-DB89B5B20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70" y="3652936"/>
            <a:ext cx="1906896" cy="2022000"/>
          </a:xfrm>
          <a:prstGeom prst="rect">
            <a:avLst/>
          </a:prstGeom>
        </p:spPr>
      </p:pic>
      <p:pic>
        <p:nvPicPr>
          <p:cNvPr id="11" name="Slika 10" descr="Slika na kojoj se prikazuje crtež&#10;&#10;Opis je automatski generiran">
            <a:extLst>
              <a:ext uri="{FF2B5EF4-FFF2-40B4-BE49-F238E27FC236}">
                <a16:creationId xmlns="" xmlns:a16="http://schemas.microsoft.com/office/drawing/2014/main" id="{C9145F41-D5EA-4FCE-A4B9-791B739C34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54" y="3004391"/>
            <a:ext cx="1493728" cy="25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241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42550739-75C1-4607-8B93-18B2589537A8}"/>
              </a:ext>
            </a:extLst>
          </p:cNvPr>
          <p:cNvSpPr txBox="1"/>
          <p:nvPr/>
        </p:nvSpPr>
        <p:spPr>
          <a:xfrm>
            <a:off x="5123457" y="5477706"/>
            <a:ext cx="17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>
                <a:latin typeface="Segoe UI Semilight" panose="020B0402040204020203" pitchFamily="34" charset="0"/>
                <a:cs typeface="Segoe UI Semilight" panose="020B0402040204020203" pitchFamily="34" charset="0"/>
              </a:rPr>
              <a:t>Lena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8569B201-CDFC-49EA-A43F-408D8CC6EC77}"/>
              </a:ext>
            </a:extLst>
          </p:cNvPr>
          <p:cNvSpPr txBox="1"/>
          <p:nvPr/>
        </p:nvSpPr>
        <p:spPr>
          <a:xfrm>
            <a:off x="2004222" y="5526136"/>
            <a:ext cx="17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>
                <a:latin typeface="Segoe UI Semilight" panose="020B0402040204020203" pitchFamily="34" charset="0"/>
                <a:cs typeface="Segoe UI Semilight" panose="020B0402040204020203" pitchFamily="34" charset="0"/>
              </a:rPr>
              <a:t>Mila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197E9F-043F-420E-8FF3-6B989219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10" y="384599"/>
            <a:ext cx="3389004" cy="216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="" xmlns:a16="http://schemas.microsoft.com/office/drawing/2014/main" id="{5A35846E-52BE-4E47-B9D6-3B31D69D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87" y="2867856"/>
            <a:ext cx="42100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E151EBD8-64A2-426A-994D-97C52E5E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86" y="375173"/>
            <a:ext cx="3477073" cy="5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="" xmlns:a16="http://schemas.microsoft.com/office/drawing/2014/main" id="{AB3BC5CE-E5F2-4A19-8341-AFAE3F55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92" y="384599"/>
            <a:ext cx="3734490" cy="5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07C7F2C8-6FCC-48EB-A19D-378923B251C4}"/>
              </a:ext>
            </a:extLst>
          </p:cNvPr>
          <p:cNvSpPr txBox="1"/>
          <p:nvPr/>
        </p:nvSpPr>
        <p:spPr>
          <a:xfrm>
            <a:off x="4555781" y="2459520"/>
            <a:ext cx="17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>
                <a:latin typeface="Segoe UI Semilight" panose="020B0402040204020203" pitchFamily="34" charset="0"/>
                <a:cs typeface="Segoe UI Semilight" panose="020B0402040204020203" pitchFamily="34" charset="0"/>
              </a:rPr>
              <a:t>Lucija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B1D37BEF-B021-41E4-82D2-AAEAB15BE9E2}"/>
              </a:ext>
            </a:extLst>
          </p:cNvPr>
          <p:cNvSpPr txBox="1"/>
          <p:nvPr/>
        </p:nvSpPr>
        <p:spPr>
          <a:xfrm>
            <a:off x="10182040" y="5526136"/>
            <a:ext cx="179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i="1">
                <a:latin typeface="Segoe UI Semilight" panose="020B0402040204020203" pitchFamily="34" charset="0"/>
                <a:cs typeface="Segoe UI Semilight" panose="020B0402040204020203" pitchFamily="34" charset="0"/>
              </a:rPr>
              <a:t>Marie, Osijek</a:t>
            </a:r>
          </a:p>
        </p:txBody>
      </p:sp>
    </p:spTree>
    <p:extLst>
      <p:ext uri="{BB962C8B-B14F-4D97-AF65-F5344CB8AC3E}">
        <p14:creationId xmlns:p14="http://schemas.microsoft.com/office/powerpoint/2010/main" val="251974789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30B3E0B8-9EE3-44AF-BEAD-A168DA2F986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hr-HR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="" xmlns:a16="http://schemas.microsoft.com/office/drawing/2014/main" id="{752BC072-A059-40CC-A587-926F82389065}"/>
              </a:ext>
            </a:extLst>
          </p:cNvPr>
          <p:cNvSpPr/>
          <p:nvPr/>
        </p:nvSpPr>
        <p:spPr>
          <a:xfrm>
            <a:off x="662194" y="604809"/>
            <a:ext cx="3595406" cy="22375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Draga učiteljice </a:t>
            </a:r>
            <a:r>
              <a:rPr lang="hr-HR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Sanjuška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</a:p>
          <a:p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jako volim učiti s Vama jer se zabavljamo i puno toga naučimo. Veliki pozdrav iz Splita šalje Vam Loris! 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="" xmlns:a16="http://schemas.microsoft.com/office/drawing/2014/main" id="{F37228FD-6C9D-41AA-B67C-8D48B0001A87}"/>
              </a:ext>
            </a:extLst>
          </p:cNvPr>
          <p:cNvSpPr/>
          <p:nvPr/>
        </p:nvSpPr>
        <p:spPr>
          <a:xfrm>
            <a:off x="4426349" y="604809"/>
            <a:ext cx="3595406" cy="223758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Draga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učiteljice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Sanjuška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!​</a:t>
            </a:r>
          </a:p>
          <a:p>
            <a:pPr fontAlgn="base"/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Jako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mi je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drago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što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možemo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pratiti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nastavu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za 2.razred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uz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Vas. Vi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ste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jako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pametni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dobri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pristojni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Jako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ste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dobra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učiteljica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!​</a:t>
            </a:r>
          </a:p>
          <a:p>
            <a:pPr algn="r" fontAlgn="base"/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Noa, Zagreb</a:t>
            </a:r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="" xmlns:a16="http://schemas.microsoft.com/office/drawing/2014/main" id="{E1A827F0-F519-4097-85BB-E61D554C68EA}"/>
              </a:ext>
            </a:extLst>
          </p:cNvPr>
          <p:cNvSpPr/>
          <p:nvPr/>
        </p:nvSpPr>
        <p:spPr>
          <a:xfrm>
            <a:off x="8190504" y="604808"/>
            <a:ext cx="3457755" cy="223758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Učiteljice </a:t>
            </a:r>
            <a:r>
              <a:rPr lang="hr-HR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Sanjuška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</a:p>
          <a:p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meni je zabavno učiti s Vama. Svaki dan nešto pročitam, učim množenje i dijeljenje. Vi ste učiteljice najbolji!! Voli Vas Vaša učenica Iva iz </a:t>
            </a:r>
            <a:r>
              <a:rPr lang="hr-HR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Trenkova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="" xmlns:a16="http://schemas.microsoft.com/office/drawing/2014/main" id="{28D36EA8-2C4C-48E3-B687-62D7F8E2BFB2}"/>
              </a:ext>
            </a:extLst>
          </p:cNvPr>
          <p:cNvSpPr/>
          <p:nvPr/>
        </p:nvSpPr>
        <p:spPr>
          <a:xfrm>
            <a:off x="1638786" y="3024019"/>
            <a:ext cx="4195175" cy="27376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ste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super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učiteljica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Voljela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bih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u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Vašem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razredu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bar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na</a:t>
            </a:r>
            <a:endParaRPr lang="hr-HR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fontAlgn="base"/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jedan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dan.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Vidim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znam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da je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posao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učiteljice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jako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važan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posao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hr-HR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fontAlgn="base"/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Pratim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TV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Školu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svaki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svaki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dan.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Prvi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dan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sam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pjevala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 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plesala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uz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pjesmu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koja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se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zove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''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Kad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sisretan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''. ​</a:t>
            </a:r>
          </a:p>
          <a:p>
            <a:pPr algn="r" fontAlgn="base"/>
            <a:r>
              <a:rPr lang="en-US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Vaša</a:t>
            </a:r>
            <a:r>
              <a:rPr lang="en-US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 Karla</a:t>
            </a:r>
          </a:p>
        </p:txBody>
      </p:sp>
      <p:sp>
        <p:nvSpPr>
          <p:cNvPr id="15" name="Pravokutnik: zaobljeni kutovi 14">
            <a:extLst>
              <a:ext uri="{FF2B5EF4-FFF2-40B4-BE49-F238E27FC236}">
                <a16:creationId xmlns="" xmlns:a16="http://schemas.microsoft.com/office/drawing/2014/main" id="{55F8C87F-3DA4-48EF-92C0-23A6FB30D013}"/>
              </a:ext>
            </a:extLst>
          </p:cNvPr>
          <p:cNvSpPr/>
          <p:nvPr/>
        </p:nvSpPr>
        <p:spPr>
          <a:xfrm>
            <a:off x="6096000" y="3000187"/>
            <a:ext cx="4844103" cy="27376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Poštovana učiteljice </a:t>
            </a:r>
            <a:r>
              <a:rPr lang="hr-HR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Sanjuška</a:t>
            </a:r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</a:t>
            </a:r>
          </a:p>
          <a:p>
            <a:pPr fontAlgn="base"/>
            <a:r>
              <a:rPr lang="hr-HR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želim Vam reći da jako volim čitati vaše knjige. Najsmješnije mi je bilo pročitati kad je netko napisao da ste htjeli baciti tipkovnicu kroz prozor u Paulini P. Samo da znate da ja u slobodno vrijeme najviše volim čitati. Pozdravlja Vas Vaša Iris Aurora</a:t>
            </a:r>
            <a:endParaRPr lang="en-US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6276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C40602B9-722F-4752-A8A6-101BE6BBC40B}"/>
              </a:ext>
            </a:extLst>
          </p:cNvPr>
          <p:cNvSpPr/>
          <p:nvPr/>
        </p:nvSpPr>
        <p:spPr>
          <a:xfrm>
            <a:off x="624774" y="795462"/>
            <a:ext cx="4843669" cy="5026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Proljetna priča​</a:t>
            </a:r>
          </a:p>
          <a:p>
            <a:pPr>
              <a:lnSpc>
                <a:spcPct val="150000"/>
              </a:lnSpc>
            </a:pPr>
            <a:endParaRPr lang="hr-HR">
              <a:solidFill>
                <a:srgbClr val="2E82A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Tata i ja smo šetali šumom u tišini. Uživala sam u mirisu šume. Promatrala sam cvijeće uz puteljak. Ugledala sam pčelicu. Pozdravile smo se. Vidjela sam i malog puža. Začula sam cvrkut ptica. Podignula sam glavu uvis i ugledala gnijezdo u kojem su bili mali ptići. Uzviknula sam: ''Tata, pogledaj gore! Nisu li </a:t>
            </a:r>
            <a:r>
              <a:rPr lang="hr-HR" err="1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preslatki</a:t>
            </a:r>
            <a:r>
              <a:rPr lang="hr-HR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? ‘’ ​</a:t>
            </a:r>
          </a:p>
          <a:p>
            <a:pPr>
              <a:lnSpc>
                <a:spcPct val="150000"/>
              </a:lnSpc>
            </a:pPr>
            <a:r>
              <a:rPr lang="hr-HR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''Divni su, kao i ti, moj mali ptiću'', rekao je tata.​ Zagrlio me i krenuli smo sretno kući. ​</a:t>
            </a:r>
          </a:p>
          <a:p>
            <a:pPr algn="r">
              <a:lnSpc>
                <a:spcPct val="150000"/>
              </a:lnSpc>
            </a:pPr>
            <a:r>
              <a:rPr lang="hr-HR">
                <a:solidFill>
                  <a:srgbClr val="2E82A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Lucija, Zagreb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188474-3FA7-4F02-B62C-3AC627A8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67" y="1119926"/>
            <a:ext cx="5880959" cy="4410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D39AF375-F649-4DBF-BDFE-7AD4A9099EEE}"/>
              </a:ext>
            </a:extLst>
          </p:cNvPr>
          <p:cNvSpPr/>
          <p:nvPr/>
        </p:nvSpPr>
        <p:spPr>
          <a:xfrm>
            <a:off x="8243496" y="5599574"/>
            <a:ext cx="3323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Lea iz Osijeka je učila uz brata koji ide u 3.razred</a:t>
            </a:r>
            <a:r>
              <a:rPr lang="pl-PL" sz="1200" i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endParaRPr lang="hr-HR" sz="12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6220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8F249D03-4343-4522-BD91-D383484CB6DE}"/>
              </a:ext>
            </a:extLst>
          </p:cNvPr>
          <p:cNvSpPr txBox="1"/>
          <p:nvPr/>
        </p:nvSpPr>
        <p:spPr>
          <a:xfrm>
            <a:off x="7869052" y="593031"/>
            <a:ext cx="2530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latin typeface="Segoe UI Semilight" panose="020B0402040204020203" pitchFamily="34" charset="0"/>
                <a:cs typeface="Segoe UI Semilight" panose="020B0402040204020203" pitchFamily="34" charset="0"/>
              </a:rPr>
              <a:t>TRAVANJ 2020.</a:t>
            </a:r>
          </a:p>
        </p:txBody>
      </p:sp>
      <p:pic>
        <p:nvPicPr>
          <p:cNvPr id="7" name="table">
            <a:extLst>
              <a:ext uri="{FF2B5EF4-FFF2-40B4-BE49-F238E27FC236}">
                <a16:creationId xmlns="" xmlns:a16="http://schemas.microsoft.com/office/drawing/2014/main" id="{C3E02FEE-66A1-415B-A7D4-2832D410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320" y="1116251"/>
            <a:ext cx="8229455" cy="4464867"/>
          </a:xfrm>
          <a:prstGeom prst="rect">
            <a:avLst/>
          </a:prstGeom>
        </p:spPr>
      </p:pic>
      <p:sp>
        <p:nvSpPr>
          <p:cNvPr id="4" name="Elipsa 3">
            <a:extLst>
              <a:ext uri="{FF2B5EF4-FFF2-40B4-BE49-F238E27FC236}">
                <a16:creationId xmlns="" xmlns:a16="http://schemas.microsoft.com/office/drawing/2014/main" id="{017279E8-AC6B-4B76-8D27-75690CF595DA}"/>
              </a:ext>
            </a:extLst>
          </p:cNvPr>
          <p:cNvSpPr/>
          <p:nvPr/>
        </p:nvSpPr>
        <p:spPr>
          <a:xfrm>
            <a:off x="4664529" y="2397569"/>
            <a:ext cx="905610" cy="728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618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96CDF5C-4CD4-475E-A886-EE87ED25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406" y="1251067"/>
            <a:ext cx="6037064" cy="1325563"/>
          </a:xfrm>
        </p:spPr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D</a:t>
            </a:r>
            <a:r>
              <a:rPr lang="hr-HR" dirty="0"/>
              <a:t>anas: 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5CC70F6-D263-4751-B4FA-23E2BB91D38A}"/>
              </a:ext>
            </a:extLst>
          </p:cNvPr>
          <p:cNvSpPr txBox="1">
            <a:spLocks/>
          </p:cNvSpPr>
          <p:nvPr/>
        </p:nvSpPr>
        <p:spPr>
          <a:xfrm>
            <a:off x="1341634" y="2082479"/>
            <a:ext cx="8819508" cy="3362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82AF"/>
              </a:buClr>
              <a:buFont typeface="Wingdings" panose="05000000000000000000" pitchFamily="2" charset="2"/>
              <a:buNone/>
              <a:defRPr sz="2400" b="1" kern="1200">
                <a:solidFill>
                  <a:srgbClr val="2E82AF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82AF"/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6CCE16C2-11B3-4443-A5DE-93E01BCFB379}"/>
              </a:ext>
            </a:extLst>
          </p:cNvPr>
          <p:cNvSpPr txBox="1"/>
          <p:nvPr/>
        </p:nvSpPr>
        <p:spPr>
          <a:xfrm>
            <a:off x="2414212" y="2608904"/>
            <a:ext cx="8922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3600" dirty="0" smtClean="0">
                <a:solidFill>
                  <a:srgbClr val="0070C0"/>
                </a:solidFill>
              </a:rPr>
              <a:t>- množimo </a:t>
            </a:r>
            <a:r>
              <a:rPr lang="hr-HR" sz="3600" dirty="0">
                <a:solidFill>
                  <a:srgbClr val="0070C0"/>
                </a:solidFill>
              </a:rPr>
              <a:t>brojem </a:t>
            </a:r>
            <a:r>
              <a:rPr lang="hr-HR" sz="3600" dirty="0" smtClean="0">
                <a:solidFill>
                  <a:srgbClr val="0070C0"/>
                </a:solidFill>
              </a:rPr>
              <a:t>4</a:t>
            </a:r>
          </a:p>
          <a:p>
            <a:pPr lvl="0"/>
            <a:r>
              <a:rPr lang="hr-HR" sz="3600" dirty="0" smtClean="0">
                <a:solidFill>
                  <a:srgbClr val="0070C0"/>
                </a:solidFill>
              </a:rPr>
              <a:t>- razlikujemo </a:t>
            </a:r>
            <a:r>
              <a:rPr lang="hr-HR" sz="3600" dirty="0">
                <a:solidFill>
                  <a:srgbClr val="0070C0"/>
                </a:solidFill>
              </a:rPr>
              <a:t>književni i mjesni govor</a:t>
            </a:r>
            <a:endParaRPr lang="en-US" sz="3600" dirty="0">
              <a:solidFill>
                <a:srgbClr val="0070C0"/>
              </a:solidFill>
            </a:endParaRPr>
          </a:p>
          <a:p>
            <a:pPr lvl="0"/>
            <a:r>
              <a:rPr lang="hr-HR" sz="3600" dirty="0" smtClean="0">
                <a:solidFill>
                  <a:srgbClr val="0070C0"/>
                </a:solidFill>
              </a:rPr>
              <a:t>- razlikujemo </a:t>
            </a:r>
            <a:r>
              <a:rPr lang="hr-HR" sz="3600" dirty="0">
                <a:solidFill>
                  <a:srgbClr val="0070C0"/>
                </a:solidFill>
              </a:rPr>
              <a:t>narječja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hr-HR" sz="3600" dirty="0" smtClean="0">
                <a:solidFill>
                  <a:srgbClr val="0070C0"/>
                </a:solidFill>
              </a:rPr>
              <a:t>- uočavamo </a:t>
            </a:r>
            <a:r>
              <a:rPr lang="hr-HR" sz="3600" dirty="0">
                <a:solidFill>
                  <a:srgbClr val="0070C0"/>
                </a:solidFill>
              </a:rPr>
              <a:t>odnose boja i crta</a:t>
            </a:r>
            <a:endParaRPr lang="hr-HR" sz="3600" dirty="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5529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B4CF04C1-BB76-411C-8FAD-53ACD15BBBC8}"/>
              </a:ext>
            </a:extLst>
          </p:cNvPr>
          <p:cNvSpPr/>
          <p:nvPr/>
        </p:nvSpPr>
        <p:spPr>
          <a:xfrm>
            <a:off x="0" y="266433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44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Množenje </a:t>
            </a:r>
            <a:r>
              <a:rPr lang="hr-HR" sz="4400">
                <a:solidFill>
                  <a:srgbClr val="3991C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brojem 4</a:t>
            </a:r>
          </a:p>
        </p:txBody>
      </p:sp>
    </p:spTree>
    <p:extLst>
      <p:ext uri="{BB962C8B-B14F-4D97-AF65-F5344CB8AC3E}">
        <p14:creationId xmlns:p14="http://schemas.microsoft.com/office/powerpoint/2010/main" val="273653701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BF8CC5EA-0782-444E-B3C9-C8A3A09F3656}"/>
              </a:ext>
            </a:extLst>
          </p:cNvPr>
          <p:cNvSpPr txBox="1"/>
          <p:nvPr/>
        </p:nvSpPr>
        <p:spPr>
          <a:xfrm>
            <a:off x="1166191" y="3075057"/>
            <a:ext cx="985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4, 8, 12, ____, 20, 24, ____, 32, 36, ____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="" xmlns:a16="http://schemas.microsoft.com/office/drawing/2014/main" id="{E33E2E82-DFB4-4997-890A-3F0CF0A9C811}"/>
              </a:ext>
            </a:extLst>
          </p:cNvPr>
          <p:cNvSpPr txBox="1"/>
          <p:nvPr/>
        </p:nvSpPr>
        <p:spPr>
          <a:xfrm>
            <a:off x="3086100" y="30750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16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D4F8A8A2-0332-44BD-80CB-93FFDE7AE62A}"/>
              </a:ext>
            </a:extLst>
          </p:cNvPr>
          <p:cNvSpPr txBox="1"/>
          <p:nvPr/>
        </p:nvSpPr>
        <p:spPr>
          <a:xfrm>
            <a:off x="5638800" y="30750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25DFEDEC-C97C-450F-B6FF-7FECE5454FA4}"/>
              </a:ext>
            </a:extLst>
          </p:cNvPr>
          <p:cNvSpPr txBox="1"/>
          <p:nvPr/>
        </p:nvSpPr>
        <p:spPr>
          <a:xfrm>
            <a:off x="8332304" y="30750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>
                <a:solidFill>
                  <a:srgbClr val="3991C7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65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9CE37B-1A29-4047-8CF4-334022DB6B8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e35bf89-78aa-460c-be0b-ce4193205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A7C677-321E-4FD0-AEBB-428D61778351}"/>
</file>

<file path=customXml/itemProps3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Široki zaslon</PresentationFormat>
  <Paragraphs>186</Paragraphs>
  <Slides>29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8" baseType="lpstr">
      <vt:lpstr>Arial</vt:lpstr>
      <vt:lpstr>Calibri</vt:lpstr>
      <vt:lpstr>Segoe UI</vt:lpstr>
      <vt:lpstr>Segoe UI Light</vt:lpstr>
      <vt:lpstr>Segoe UI Semilight</vt:lpstr>
      <vt:lpstr>Segoe UI Symbol</vt:lpstr>
      <vt:lpstr>Times New Roman</vt:lpstr>
      <vt:lpstr>Wingdings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Danas: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Množenje brojem 4</vt:lpstr>
      <vt:lpstr>Mjesni govor</vt:lpstr>
      <vt:lpstr>PowerPointova prezentacija</vt:lpstr>
      <vt:lpstr>PowerPointova prezentacija</vt:lpstr>
      <vt:lpstr>Razlikujemo zato tri hrvatska narječja: </vt:lpstr>
      <vt:lpstr>Različiti odnosi boja i crta</vt:lpstr>
      <vt:lpstr>PowerPointova prezentacija</vt:lpstr>
      <vt:lpstr>PowerPointova prezentacija</vt:lpstr>
      <vt:lpstr>PowerPointova prezentacija</vt:lpstr>
      <vt:lpstr>Domaća zadaća:</vt:lpstr>
      <vt:lpstr>Lijepo i dobro:</vt:lpstr>
      <vt:lpstr>PowerPointova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2020-03-11T10:56:06Z</dcterms:created>
  <dcterms:modified xsi:type="dcterms:W3CDTF">2020-04-02T17:08:32Z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