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ppt/metadata" ContentType="application/binary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9309100" cy="7053263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Quattrocento Sans" panose="020B060402020202020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8331">
          <p15:clr>
            <a:srgbClr val="A4A3A4"/>
          </p15:clr>
        </p15:guide>
        <p15:guide id="2" pos="2932">
          <p15:clr>
            <a:srgbClr val="A4A3A4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xq7+Xz1jF/MnWvs3FC1utrU0d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E562AEF-7301-4A9D-8487-9029D905530E}">
  <a:tblStyle styleId="{DE562AEF-7301-4A9D-8487-9029D905530E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454A300-1CF4-4161-B096-C32E1B1A978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5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-2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8331"/>
        <p:guide pos="293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4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customXml" Target="../customXml/item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73003" y="0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2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3935915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prvi slajd, stoji otvoren prije početka prezentacije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15984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8127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61494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51397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7841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429981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455215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1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015954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12463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89667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23229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57968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01419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1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23298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6657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285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2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Obavezan predzadnji slajd, na njemu ništa ne mijenjate!</a:t>
            </a:r>
            <a:endParaRPr/>
          </a:p>
        </p:txBody>
      </p:sp>
      <p:sp>
        <p:nvSpPr>
          <p:cNvPr id="329" name="Google Shape;329;p24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232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4" name="Google Shape;334;p2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Obavezni zadnji slajd, stoji otvoren na kraju prezentacije, za vrijeme pitanja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/>
              <a:t>Na njemu ništa ne mijenjate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5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-HR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5905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1" name="Google Shape;341;p2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6:notes"/>
          <p:cNvSpPr txBox="1">
            <a:spLocks noGrp="1"/>
          </p:cNvSpPr>
          <p:nvPr>
            <p:ph type="sldNum" idx="12"/>
          </p:nvPr>
        </p:nvSpPr>
        <p:spPr>
          <a:xfrm>
            <a:off x="5273003" y="25122659"/>
            <a:ext cx="4033943" cy="1322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0925" tIns="80450" rIns="160925" bIns="804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Calibri"/>
              <a:buNone/>
            </a:pPr>
            <a:fld id="{00000000-1234-1234-1234-123412341234}" type="slidenum">
              <a:rPr lang="hr-HR"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26</a:t>
            </a:fld>
            <a:endParaRPr sz="21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8863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99428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20887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545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940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6706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6130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>
            <a:spLocks noGrp="1"/>
          </p:cNvSpPr>
          <p:nvPr>
            <p:ph type="body" idx="1"/>
          </p:nvPr>
        </p:nvSpPr>
        <p:spPr>
          <a:xfrm>
            <a:off x="930910" y="12563625"/>
            <a:ext cx="7447280" cy="11902381"/>
          </a:xfrm>
          <a:prstGeom prst="rect">
            <a:avLst/>
          </a:prstGeom>
        </p:spPr>
        <p:txBody>
          <a:bodyPr spcFirstLastPara="1" wrap="square" lIns="160925" tIns="80450" rIns="160925" bIns="804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-4160838" y="1984375"/>
            <a:ext cx="17630776" cy="9918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3894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 rot="5400000">
            <a:off x="4222124" y="-1292125"/>
            <a:ext cx="3872380" cy="10541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9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9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0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178" y="-30152"/>
            <a:ext cx="12193057" cy="325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3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6000"/>
              <a:buFont typeface="Quattrocento Sans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2" name="Google Shape;32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104478"/>
            <a:ext cx="12193057" cy="32555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3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rgbClr val="2E82A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8" name="Google Shape;38;p3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4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ilagođeni izgled">
  <p:cSld name="Prilagođeni izgled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200"/>
              <a:buFont typeface="Quattrocento San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▪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▪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▪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▪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3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0" y="-37197"/>
            <a:ext cx="12193057" cy="144997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7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  <a:defRPr sz="4400" b="0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body" idx="1"/>
          </p:nvPr>
        </p:nvSpPr>
        <p:spPr>
          <a:xfrm>
            <a:off x="887718" y="2042282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19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Char char="▪"/>
              <a:defRPr sz="3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E82AF"/>
              </a:buClr>
              <a:buSzPts val="2000"/>
              <a:buFont typeface="Noto Sans Symbols"/>
              <a:buChar char="▪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/>
          <p:nvPr/>
        </p:nvSpPr>
        <p:spPr>
          <a:xfrm>
            <a:off x="6388619" y="6046308"/>
            <a:ext cx="2111433" cy="577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Podrška provedbi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Cjelovite kurikularne</a:t>
            </a:r>
            <a:b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hr-HR" sz="105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reforme (CKR)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" name="Google Shape;14;p27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269474" y="5914662"/>
            <a:ext cx="1994805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7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661674" y="5974848"/>
            <a:ext cx="1483460" cy="7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7" descr="lenta prava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9624392" y="5959560"/>
            <a:ext cx="2212941" cy="720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kolanatrecem2@hrt.hr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jpg"/><Relationship Id="rId5" Type="http://schemas.openxmlformats.org/officeDocument/2006/relationships/image" Target="../media/image60.jpg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9" cy="2495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-2" y="4866468"/>
            <a:ext cx="12191999" cy="1991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07266" y="1715328"/>
            <a:ext cx="10058400" cy="3589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0"/>
          <p:cNvSpPr/>
          <p:nvPr/>
        </p:nvSpPr>
        <p:spPr>
          <a:xfrm>
            <a:off x="9935570" y="2661315"/>
            <a:ext cx="1282890" cy="1937981"/>
          </a:xfrm>
          <a:prstGeom prst="ellipse">
            <a:avLst/>
          </a:prstGeom>
          <a:solidFill>
            <a:srgbClr val="7030A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8" name="Google Shape;148;p10"/>
          <p:cNvSpPr/>
          <p:nvPr/>
        </p:nvSpPr>
        <p:spPr>
          <a:xfrm>
            <a:off x="8277367" y="2634019"/>
            <a:ext cx="1282890" cy="1937981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0"/>
          <p:cNvSpPr/>
          <p:nvPr/>
        </p:nvSpPr>
        <p:spPr>
          <a:xfrm>
            <a:off x="6641978" y="2661315"/>
            <a:ext cx="1282890" cy="1937981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0"/>
          <p:cNvSpPr/>
          <p:nvPr/>
        </p:nvSpPr>
        <p:spPr>
          <a:xfrm>
            <a:off x="4842748" y="2661315"/>
            <a:ext cx="1282890" cy="1937981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10"/>
          <p:cNvSpPr/>
          <p:nvPr/>
        </p:nvSpPr>
        <p:spPr>
          <a:xfrm>
            <a:off x="3095767" y="2606723"/>
            <a:ext cx="1282890" cy="1937981"/>
          </a:xfrm>
          <a:prstGeom prst="ellipse">
            <a:avLst/>
          </a:prstGeom>
          <a:solidFill>
            <a:srgbClr val="FFFF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0"/>
          <p:cNvSpPr/>
          <p:nvPr/>
        </p:nvSpPr>
        <p:spPr>
          <a:xfrm>
            <a:off x="1296537" y="2606722"/>
            <a:ext cx="1282890" cy="1937981"/>
          </a:xfrm>
          <a:prstGeom prst="ellipse">
            <a:avLst/>
          </a:prstGeom>
          <a:solidFill>
            <a:srgbClr val="FF9900"/>
          </a:solidFill>
          <a:ln>
            <a:noFill/>
          </a:ln>
          <a:effectLst>
            <a:outerShdw blurRad="190500" dist="228600" dir="2700000" algn="ctr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10"/>
          <p:cNvSpPr txBox="1"/>
          <p:nvPr/>
        </p:nvSpPr>
        <p:spPr>
          <a:xfrm>
            <a:off x="1472754" y="3168640"/>
            <a:ext cx="1023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∙ 4 =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4" name="Google Shape;154;p10"/>
          <p:cNvSpPr txBox="1"/>
          <p:nvPr/>
        </p:nvSpPr>
        <p:spPr>
          <a:xfrm>
            <a:off x="1654188" y="3675965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5" name="Google Shape;155;p10"/>
          <p:cNvSpPr txBox="1"/>
          <p:nvPr/>
        </p:nvSpPr>
        <p:spPr>
          <a:xfrm>
            <a:off x="3133583" y="3168640"/>
            <a:ext cx="12666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∙ 4 =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6" name="Google Shape;156;p10"/>
          <p:cNvSpPr txBox="1"/>
          <p:nvPr/>
        </p:nvSpPr>
        <p:spPr>
          <a:xfrm>
            <a:off x="5054289" y="3168640"/>
            <a:ext cx="1023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∙ 4 =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7" name="Google Shape;157;p10"/>
          <p:cNvSpPr txBox="1"/>
          <p:nvPr/>
        </p:nvSpPr>
        <p:spPr>
          <a:xfrm>
            <a:off x="6771598" y="3190288"/>
            <a:ext cx="1023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5 ∙ 4 =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8390029" y="3168640"/>
            <a:ext cx="1023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8 ∙ 4 =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9" name="Google Shape;159;p10"/>
          <p:cNvSpPr txBox="1"/>
          <p:nvPr/>
        </p:nvSpPr>
        <p:spPr>
          <a:xfrm>
            <a:off x="10100447" y="3168640"/>
            <a:ext cx="10236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9 ∙ 4 =</a:t>
            </a:r>
            <a:endParaRPr sz="2400" b="1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0" name="Google Shape;160;p10"/>
          <p:cNvSpPr txBox="1"/>
          <p:nvPr/>
        </p:nvSpPr>
        <p:spPr>
          <a:xfrm>
            <a:off x="3453418" y="3691251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5226524" y="3681609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2" name="Google Shape;162;p10"/>
          <p:cNvSpPr txBox="1"/>
          <p:nvPr/>
        </p:nvSpPr>
        <p:spPr>
          <a:xfrm>
            <a:off x="10231874" y="3675964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3" name="Google Shape;163;p10"/>
          <p:cNvSpPr txBox="1"/>
          <p:nvPr/>
        </p:nvSpPr>
        <p:spPr>
          <a:xfrm>
            <a:off x="8635018" y="3675964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32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4" name="Google Shape;164;p10"/>
          <p:cNvSpPr txBox="1"/>
          <p:nvPr/>
        </p:nvSpPr>
        <p:spPr>
          <a:xfrm>
            <a:off x="6999629" y="3675965"/>
            <a:ext cx="567587" cy="4616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20</a:t>
            </a:r>
            <a:endParaRPr sz="2400" b="1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855041" y="1545168"/>
            <a:ext cx="10541193" cy="565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Pomnožite faktore u krugovima. 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"/>
          <p:cNvSpPr txBox="1"/>
          <p:nvPr/>
        </p:nvSpPr>
        <p:spPr>
          <a:xfrm>
            <a:off x="352882" y="916676"/>
            <a:ext cx="11616204" cy="62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Dobivene umnoške poredajte od najmanjeg do najvećeg broja. </a:t>
            </a:r>
            <a:endParaRPr dirty="0"/>
          </a:p>
        </p:txBody>
      </p:sp>
      <p:sp>
        <p:nvSpPr>
          <p:cNvPr id="171" name="Google Shape;171;p11"/>
          <p:cNvSpPr txBox="1"/>
          <p:nvPr/>
        </p:nvSpPr>
        <p:spPr>
          <a:xfrm>
            <a:off x="575796" y="4754428"/>
            <a:ext cx="11616204" cy="923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Prva tri broja u nizu pripadaju osnovnim, a preostala tri izvedenim bojama.</a:t>
            </a:r>
            <a:endParaRPr dirty="0"/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endParaRPr sz="3000" dirty="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72" name="Google Shape;17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4601" y="1910832"/>
            <a:ext cx="1890828" cy="25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60101" y="1986220"/>
            <a:ext cx="1909630" cy="263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52742" y="1858831"/>
            <a:ext cx="1860789" cy="2712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89881" y="1922525"/>
            <a:ext cx="1749568" cy="258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918166" y="1986220"/>
            <a:ext cx="1848629" cy="258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8203" y="2040459"/>
            <a:ext cx="1878273" cy="26167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"/>
          <p:cNvSpPr txBox="1">
            <a:spLocks noGrp="1"/>
          </p:cNvSpPr>
          <p:nvPr>
            <p:ph type="body" idx="1"/>
          </p:nvPr>
        </p:nvSpPr>
        <p:spPr>
          <a:xfrm>
            <a:off x="833126" y="653645"/>
            <a:ext cx="10541193" cy="11205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Tonka i Tin ukrašavaju pisanice. Otkrijte kako su ih ukrasili!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</a:rPr>
              <a:t>Izračunaj koji umnošci pripadaju Tonki, a koji Tinu:</a:t>
            </a:r>
            <a:endParaRPr/>
          </a:p>
        </p:txBody>
      </p:sp>
      <p:sp>
        <p:nvSpPr>
          <p:cNvPr id="183" name="Google Shape;183;p12"/>
          <p:cNvSpPr txBox="1"/>
          <p:nvPr/>
        </p:nvSpPr>
        <p:spPr>
          <a:xfrm>
            <a:off x="833126" y="1774209"/>
            <a:ext cx="4066421" cy="218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TONKINI UMNOŠCI:	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∙ 3 =  ___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∙ 9 =  ___                    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6 ∙ 4 =  ___</a:t>
            </a:r>
            <a:endParaRPr sz="24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4" name="Google Shape;184;p12"/>
          <p:cNvSpPr txBox="1"/>
          <p:nvPr/>
        </p:nvSpPr>
        <p:spPr>
          <a:xfrm>
            <a:off x="833126" y="3814121"/>
            <a:ext cx="3804840" cy="2188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TINOVI UMNOŠCI: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∙ 4 = ___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7 ∙ 4 = ___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400"/>
              <a:buFont typeface="Noto Sans Symbols"/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4 ∙ 8 = ___</a:t>
            </a:r>
            <a:endParaRPr/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5" name="Google Shape;185;p12"/>
          <p:cNvSpPr txBox="1"/>
          <p:nvPr/>
        </p:nvSpPr>
        <p:spPr>
          <a:xfrm>
            <a:off x="1790193" y="2169849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12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6" name="Google Shape;186;p12"/>
          <p:cNvSpPr txBox="1"/>
          <p:nvPr/>
        </p:nvSpPr>
        <p:spPr>
          <a:xfrm>
            <a:off x="1762699" y="2635134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36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7" name="Google Shape;187;p12"/>
          <p:cNvSpPr txBox="1"/>
          <p:nvPr/>
        </p:nvSpPr>
        <p:spPr>
          <a:xfrm>
            <a:off x="1691515" y="4223202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16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1817687" y="3089558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24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89" name="Google Shape;189;p12"/>
          <p:cNvSpPr txBox="1"/>
          <p:nvPr/>
        </p:nvSpPr>
        <p:spPr>
          <a:xfrm>
            <a:off x="1698873" y="4677626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28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90" name="Google Shape;190;p12"/>
          <p:cNvSpPr txBox="1"/>
          <p:nvPr/>
        </p:nvSpPr>
        <p:spPr>
          <a:xfrm>
            <a:off x="1719879" y="5132050"/>
            <a:ext cx="62900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FF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32</a:t>
            </a:r>
            <a:endParaRPr sz="2400" b="1">
              <a:solidFill>
                <a:srgbClr val="FF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graphicFrame>
        <p:nvGraphicFramePr>
          <p:cNvPr id="191" name="Google Shape;191;p12"/>
          <p:cNvGraphicFramePr/>
          <p:nvPr/>
        </p:nvGraphicFramePr>
        <p:xfrm>
          <a:off x="4021255" y="1973680"/>
          <a:ext cx="7917300" cy="1445750"/>
        </p:xfrm>
        <a:graphic>
          <a:graphicData uri="http://schemas.openxmlformats.org/drawingml/2006/table">
            <a:tbl>
              <a:tblPr firstRow="1" bandRow="1">
                <a:noFill/>
                <a:tableStyleId>{1454A300-1CF4-4161-B096-C32E1B1A9781}</a:tableStyleId>
              </a:tblPr>
              <a:tblGrid>
                <a:gridCol w="13195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95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57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28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36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32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00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cvijet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leptir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zeko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izlomljena crta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valovita crta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800" u="none" strike="noStrike" cap="none"/>
                        <a:t>pile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92" name="Google Shape;19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911738">
            <a:off x="4592039" y="3478980"/>
            <a:ext cx="2544714" cy="254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57593" y="4352659"/>
            <a:ext cx="1046129" cy="10118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324105">
            <a:off x="6814441" y="3364854"/>
            <a:ext cx="2544714" cy="2544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312869">
            <a:off x="5457904" y="4948115"/>
            <a:ext cx="913774" cy="82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02497" y="4807721"/>
            <a:ext cx="698518" cy="916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41000" y="3792433"/>
            <a:ext cx="533719" cy="543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74520" y="4461970"/>
            <a:ext cx="1983098" cy="34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945820" y="4063959"/>
            <a:ext cx="1695450" cy="409575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2"/>
          <p:cNvSpPr txBox="1"/>
          <p:nvPr/>
        </p:nvSpPr>
        <p:spPr>
          <a:xfrm>
            <a:off x="8912013" y="5132050"/>
            <a:ext cx="12531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3746801" y="5139291"/>
            <a:ext cx="116981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TONKA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822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22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822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7071" y="906239"/>
            <a:ext cx="5085348" cy="4594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11215" y="3704789"/>
            <a:ext cx="5199529" cy="35909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3"/>
          <p:cNvSpPr/>
          <p:nvPr/>
        </p:nvSpPr>
        <p:spPr>
          <a:xfrm rot="236891">
            <a:off x="4560924" y="1668555"/>
            <a:ext cx="242896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Proljeće je stiglo,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priroda se </a:t>
            </a: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budi,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</a:t>
            </a: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lagdanskoj </a:t>
            </a: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nedjelji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vesele </a:t>
            </a: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se </a:t>
            </a: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ljudi.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Stiže nam Uskrs,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čujemo </a:t>
            </a: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pjev ptica</a:t>
            </a: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,</a:t>
            </a:r>
            <a:endParaRPr sz="20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</a:t>
            </a: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premna neka bude</a:t>
            </a:r>
            <a:endParaRPr lang="hr-HR" sz="2000" i="1" dirty="0">
              <a:solidFill>
                <a:srgbClr val="C00000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i="1" dirty="0" smtClean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uskrsna </a:t>
            </a:r>
            <a:r>
              <a:rPr lang="hr-HR" sz="2000" i="1" dirty="0">
                <a:solidFill>
                  <a:srgbClr val="C00000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košarica!</a:t>
            </a:r>
            <a:endParaRPr sz="20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6" name="Google Shape;2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85894" y="3943626"/>
            <a:ext cx="5199529" cy="35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0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92591" y="4074074"/>
            <a:ext cx="5199529" cy="3590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 txBox="1">
            <a:spLocks noGrp="1"/>
          </p:cNvSpPr>
          <p:nvPr>
            <p:ph type="title"/>
          </p:nvPr>
        </p:nvSpPr>
        <p:spPr>
          <a:xfrm>
            <a:off x="900514" y="655903"/>
            <a:ext cx="10515600" cy="9696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Uskrs</a:t>
            </a:r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body" idx="1"/>
          </p:nvPr>
        </p:nvSpPr>
        <p:spPr>
          <a:xfrm>
            <a:off x="874921" y="1625601"/>
            <a:ext cx="10541193" cy="3872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/>
              <a:t>Uskrs je najveći kršćanski blagdan.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Uvijek se slavi u nedjelju.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Tjedan prije Uskrsa zove se Veliki tjedan.</a:t>
            </a:r>
            <a:endParaRPr/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8161062" y="4206084"/>
            <a:ext cx="3154638" cy="1590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96145" y="3063345"/>
            <a:ext cx="2654299" cy="2583794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4"/>
          <p:cNvSpPr txBox="1"/>
          <p:nvPr/>
        </p:nvSpPr>
        <p:spPr>
          <a:xfrm>
            <a:off x="3911901" y="4124409"/>
            <a:ext cx="3549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USKRSNA KOŠARICA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Ponovimo…</a:t>
            </a:r>
            <a:endParaRPr/>
          </a:p>
        </p:txBody>
      </p:sp>
      <p:sp>
        <p:nvSpPr>
          <p:cNvPr id="224" name="Google Shape;224;p15"/>
          <p:cNvSpPr txBox="1"/>
          <p:nvPr/>
        </p:nvSpPr>
        <p:spPr>
          <a:xfrm>
            <a:off x="4634577" y="3153424"/>
            <a:ext cx="354934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USKRSNA KOŠARICA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5" name="Google Shape;225;p15"/>
          <p:cNvSpPr txBox="1"/>
          <p:nvPr/>
        </p:nvSpPr>
        <p:spPr>
          <a:xfrm>
            <a:off x="9151113" y="3106561"/>
            <a:ext cx="15918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PISANICE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6" name="Google Shape;226;p15"/>
          <p:cNvSpPr txBox="1"/>
          <p:nvPr/>
        </p:nvSpPr>
        <p:spPr>
          <a:xfrm>
            <a:off x="8012310" y="5446021"/>
            <a:ext cx="15918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POGAČA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27" name="Google Shape;227;p15"/>
          <p:cNvSpPr txBox="1"/>
          <p:nvPr/>
        </p:nvSpPr>
        <p:spPr>
          <a:xfrm>
            <a:off x="494018" y="4949909"/>
            <a:ext cx="3912882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VRIJEME ZA OBITELJSKIM STOLOM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28" name="Google Shape;228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21571" y="1459249"/>
            <a:ext cx="2574665" cy="1713762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29" name="Google Shape;229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4577" y="1083090"/>
            <a:ext cx="3124200" cy="2177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5752" y="2069909"/>
            <a:ext cx="4320000" cy="28800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31" name="Google Shape;231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567196" y="3755254"/>
            <a:ext cx="2383162" cy="1794819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87718" y="52890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Zavičajne riječi</a:t>
            </a:r>
            <a:endParaRPr/>
          </a:p>
        </p:txBody>
      </p:sp>
      <p:sp>
        <p:nvSpPr>
          <p:cNvPr id="237" name="Google Shape;237;p16"/>
          <p:cNvSpPr txBox="1"/>
          <p:nvPr/>
        </p:nvSpPr>
        <p:spPr>
          <a:xfrm>
            <a:off x="8064499" y="1854465"/>
            <a:ext cx="142752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PILE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8" name="Google Shape;238;p16"/>
          <p:cNvSpPr txBox="1"/>
          <p:nvPr/>
        </p:nvSpPr>
        <p:spPr>
          <a:xfrm>
            <a:off x="4956413" y="1854464"/>
            <a:ext cx="215695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PISANICA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39" name="Google Shape;239;p16"/>
          <p:cNvSpPr txBox="1"/>
          <p:nvPr/>
        </p:nvSpPr>
        <p:spPr>
          <a:xfrm>
            <a:off x="1891377" y="1854465"/>
            <a:ext cx="17408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USKRS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0" name="Google Shape;240;p16"/>
          <p:cNvSpPr txBox="1"/>
          <p:nvPr/>
        </p:nvSpPr>
        <p:spPr>
          <a:xfrm>
            <a:off x="7485061" y="4949911"/>
            <a:ext cx="25863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bit.ly/zavicajPILE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1" name="Google Shape;241;p16"/>
          <p:cNvSpPr txBox="1"/>
          <p:nvPr/>
        </p:nvSpPr>
        <p:spPr>
          <a:xfrm>
            <a:off x="4576760" y="4949912"/>
            <a:ext cx="25863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bit.ly/zavicajJAJE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42" name="Google Shape;242;p16"/>
          <p:cNvSpPr txBox="1"/>
          <p:nvPr/>
        </p:nvSpPr>
        <p:spPr>
          <a:xfrm>
            <a:off x="1468590" y="4949911"/>
            <a:ext cx="258639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bit.ly/</a:t>
            </a:r>
            <a:r>
              <a:rPr lang="hr-HR" sz="2400" b="1" dirty="0" err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zavicajUSKRS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43" name="Google Shape;24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6033" y="2723693"/>
            <a:ext cx="1824452" cy="183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4" name="Google Shape;244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25240" y="2715020"/>
            <a:ext cx="1824525" cy="183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245" name="Google Shape;245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37882" y="2723693"/>
            <a:ext cx="1836000" cy="1836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7"/>
          <p:cNvSpPr txBox="1">
            <a:spLocks noGrp="1"/>
          </p:cNvSpPr>
          <p:nvPr>
            <p:ph type="title"/>
          </p:nvPr>
        </p:nvSpPr>
        <p:spPr>
          <a:xfrm>
            <a:off x="3161848" y="660386"/>
            <a:ext cx="6663640" cy="9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Izgubljeno jaje (igrokaz)</a:t>
            </a:r>
            <a:endParaRPr/>
          </a:p>
        </p:txBody>
      </p:sp>
      <p:sp>
        <p:nvSpPr>
          <p:cNvPr id="251" name="Google Shape;251;p17"/>
          <p:cNvSpPr txBox="1"/>
          <p:nvPr/>
        </p:nvSpPr>
        <p:spPr>
          <a:xfrm>
            <a:off x="6100355" y="1359560"/>
            <a:ext cx="4553033" cy="90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330"/>
              <a:buFont typeface="Quattrocento Sans"/>
              <a:buNone/>
            </a:pPr>
            <a:r>
              <a:rPr lang="hr-HR" sz="3330" i="1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Jadranka Čunčić Bandov</a:t>
            </a:r>
            <a:endParaRPr sz="3330" i="1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2" name="Google Shape;252;p17"/>
          <p:cNvSpPr/>
          <p:nvPr/>
        </p:nvSpPr>
        <p:spPr>
          <a:xfrm>
            <a:off x="711200" y="2137179"/>
            <a:ext cx="4648200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DJEČAK: Vidi, vidi, jaje to je,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	   na njemu su divne boje.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Uskrsno je!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Uskrsno je!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Ali mu je tužno lice.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JAJE: Palo sam iz košarice.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Zato mi je tužno lice.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Sada hodam amo-tamo,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ne znam, eto, kud ni kamo.</a:t>
            </a:r>
            <a:endParaRPr/>
          </a:p>
        </p:txBody>
      </p:sp>
      <p:sp>
        <p:nvSpPr>
          <p:cNvPr id="253" name="Google Shape;253;p17"/>
          <p:cNvSpPr/>
          <p:nvPr/>
        </p:nvSpPr>
        <p:spPr>
          <a:xfrm>
            <a:off x="5917748" y="2434097"/>
            <a:ext cx="6185352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DJEČAK: Jaje, jaje, neveselo,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ponijet ću te ja u selo.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Poznajem tamo dobre ljude,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	   nek im sretan Uskrs bude!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JAJE: Baš ti hvala, dječače.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Lice mi se opet smije.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         Požurimo da stignemo od Uskrsa prije.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18"/>
          <p:cNvSpPr txBox="1">
            <a:spLocks noGrp="1"/>
          </p:cNvSpPr>
          <p:nvPr>
            <p:ph type="body" idx="1"/>
          </p:nvPr>
        </p:nvSpPr>
        <p:spPr>
          <a:xfrm>
            <a:off x="887716" y="1120274"/>
            <a:ext cx="982577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Što je dječak ugledao?</a:t>
            </a:r>
            <a:endParaRPr/>
          </a:p>
        </p:txBody>
      </p:sp>
      <p:sp>
        <p:nvSpPr>
          <p:cNvPr id="259" name="Google Shape;259;p18"/>
          <p:cNvSpPr txBox="1"/>
          <p:nvPr/>
        </p:nvSpPr>
        <p:spPr>
          <a:xfrm>
            <a:off x="2109735" y="1576186"/>
            <a:ext cx="424598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 je ugledao jaje.</a:t>
            </a:r>
            <a:endParaRPr/>
          </a:p>
        </p:txBody>
      </p:sp>
      <p:sp>
        <p:nvSpPr>
          <p:cNvPr id="260" name="Google Shape;260;p18"/>
          <p:cNvSpPr txBox="1"/>
          <p:nvPr/>
        </p:nvSpPr>
        <p:spPr>
          <a:xfrm>
            <a:off x="887716" y="2363064"/>
            <a:ext cx="91325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Arial"/>
              <a:buChar char="•"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Kakvo je jaje koje je dječak pronašao? </a:t>
            </a:r>
            <a:endParaRPr sz="3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1" name="Google Shape;261;p18"/>
          <p:cNvSpPr txBox="1"/>
          <p:nvPr/>
        </p:nvSpPr>
        <p:spPr>
          <a:xfrm>
            <a:off x="2109735" y="2896176"/>
            <a:ext cx="9579319" cy="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Jaje je obojeno.</a:t>
            </a:r>
            <a:endParaRPr/>
          </a:p>
        </p:txBody>
      </p:sp>
      <p:sp>
        <p:nvSpPr>
          <p:cNvPr id="262" name="Google Shape;262;p18"/>
          <p:cNvSpPr txBox="1"/>
          <p:nvPr/>
        </p:nvSpPr>
        <p:spPr>
          <a:xfrm>
            <a:off x="887716" y="3583677"/>
            <a:ext cx="10207914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Zašto je jaje tužno?</a:t>
            </a:r>
            <a:endParaRPr/>
          </a:p>
        </p:txBody>
      </p:sp>
      <p:sp>
        <p:nvSpPr>
          <p:cNvPr id="263" name="Google Shape;263;p18"/>
          <p:cNvSpPr txBox="1"/>
          <p:nvPr/>
        </p:nvSpPr>
        <p:spPr>
          <a:xfrm>
            <a:off x="1917782" y="4075945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Jaje je tužno zato što je ispalo iz košarice.</a:t>
            </a:r>
            <a:endParaRPr sz="2800" i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64" name="Google Shape;264;p18"/>
          <p:cNvSpPr txBox="1"/>
          <p:nvPr/>
        </p:nvSpPr>
        <p:spPr>
          <a:xfrm>
            <a:off x="887716" y="4770626"/>
            <a:ext cx="10207800" cy="5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Kako se jaje ponašalo?</a:t>
            </a:r>
            <a:endParaRPr/>
          </a:p>
        </p:txBody>
      </p:sp>
      <p:sp>
        <p:nvSpPr>
          <p:cNvPr id="265" name="Google Shape;265;p18"/>
          <p:cNvSpPr txBox="1"/>
          <p:nvPr/>
        </p:nvSpPr>
        <p:spPr>
          <a:xfrm>
            <a:off x="1917781" y="5404053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Jaje nije znalo kamo treba ići.</a:t>
            </a:r>
            <a:endParaRPr/>
          </a:p>
        </p:txBody>
      </p:sp>
      <p:pic>
        <p:nvPicPr>
          <p:cNvPr id="266" name="Google Shape;26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77739" y="1232461"/>
            <a:ext cx="4162796" cy="3122097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"/>
          <p:cNvSpPr txBox="1">
            <a:spLocks noGrp="1"/>
          </p:cNvSpPr>
          <p:nvPr>
            <p:ph type="body" idx="1"/>
          </p:nvPr>
        </p:nvSpPr>
        <p:spPr>
          <a:xfrm>
            <a:off x="887716" y="1120274"/>
            <a:ext cx="982577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Što je dječak odlučio?</a:t>
            </a:r>
            <a:endParaRPr/>
          </a:p>
        </p:txBody>
      </p:sp>
      <p:sp>
        <p:nvSpPr>
          <p:cNvPr id="272" name="Google Shape;272;p19"/>
          <p:cNvSpPr txBox="1"/>
          <p:nvPr/>
        </p:nvSpPr>
        <p:spPr>
          <a:xfrm>
            <a:off x="2109735" y="1576186"/>
            <a:ext cx="690726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 će jaje odnijeti ljudima u selo.</a:t>
            </a:r>
            <a:endParaRPr/>
          </a:p>
        </p:txBody>
      </p:sp>
      <p:sp>
        <p:nvSpPr>
          <p:cNvPr id="273" name="Google Shape;273;p19"/>
          <p:cNvSpPr txBox="1"/>
          <p:nvPr/>
        </p:nvSpPr>
        <p:spPr>
          <a:xfrm>
            <a:off x="887716" y="2363064"/>
            <a:ext cx="91325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Arial"/>
              <a:buChar char="•"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Kome će dati jaje? </a:t>
            </a:r>
            <a:endParaRPr sz="3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4" name="Google Shape;274;p19"/>
          <p:cNvSpPr txBox="1"/>
          <p:nvPr/>
        </p:nvSpPr>
        <p:spPr>
          <a:xfrm>
            <a:off x="2109735" y="2896176"/>
            <a:ext cx="9579319" cy="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Dječak će jaje dati dobrim ljudima.</a:t>
            </a:r>
            <a:endParaRPr/>
          </a:p>
        </p:txBody>
      </p:sp>
      <p:sp>
        <p:nvSpPr>
          <p:cNvPr id="275" name="Google Shape;275;p19"/>
          <p:cNvSpPr txBox="1"/>
          <p:nvPr/>
        </p:nvSpPr>
        <p:spPr>
          <a:xfrm>
            <a:off x="887716" y="3583677"/>
            <a:ext cx="10207914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Zašto je jaje na kraju nasmijano?</a:t>
            </a:r>
            <a:endParaRPr/>
          </a:p>
        </p:txBody>
      </p:sp>
      <p:sp>
        <p:nvSpPr>
          <p:cNvPr id="276" name="Google Shape;276;p19"/>
          <p:cNvSpPr txBox="1"/>
          <p:nvPr/>
        </p:nvSpPr>
        <p:spPr>
          <a:xfrm>
            <a:off x="1697649" y="4075945"/>
            <a:ext cx="6029028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Jer je usrećilo dobre ljude za Uskrs.</a:t>
            </a:r>
            <a:endParaRPr sz="2800" i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77" name="Google Shape;277;p19"/>
          <p:cNvSpPr txBox="1"/>
          <p:nvPr/>
        </p:nvSpPr>
        <p:spPr>
          <a:xfrm>
            <a:off x="887716" y="4846826"/>
            <a:ext cx="10207914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Tko vodi ovaj razgovor?</a:t>
            </a:r>
            <a:endParaRPr/>
          </a:p>
        </p:txBody>
      </p:sp>
      <p:sp>
        <p:nvSpPr>
          <p:cNvPr id="278" name="Google Shape;278;p19"/>
          <p:cNvSpPr txBox="1"/>
          <p:nvPr/>
        </p:nvSpPr>
        <p:spPr>
          <a:xfrm>
            <a:off x="1917781" y="5404053"/>
            <a:ext cx="68756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Razgovor vode dječak i jaje.</a:t>
            </a:r>
            <a:endParaRPr sz="2800" i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79" name="Google Shape;27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91400" y="2259373"/>
            <a:ext cx="4610100" cy="2967752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/>
          <p:nvPr/>
        </p:nvSpPr>
        <p:spPr>
          <a:xfrm>
            <a:off x="1433897" y="5602331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Lara, Trogir</a:t>
            </a:r>
            <a:endParaRPr/>
          </a:p>
        </p:txBody>
      </p:sp>
      <p:sp>
        <p:nvSpPr>
          <p:cNvPr id="70" name="Google Shape;70;p2"/>
          <p:cNvSpPr txBox="1"/>
          <p:nvPr/>
        </p:nvSpPr>
        <p:spPr>
          <a:xfrm>
            <a:off x="3657600" y="5602331"/>
            <a:ext cx="3932235" cy="54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Tomislav, Štakorovec-Brckovljani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71" name="Google Shape;7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2662" y="1543953"/>
            <a:ext cx="2781818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2" name="Google Shape;72;p2"/>
          <p:cNvSpPr txBox="1"/>
          <p:nvPr/>
        </p:nvSpPr>
        <p:spPr>
          <a:xfrm>
            <a:off x="3143199" y="678714"/>
            <a:ext cx="6178600" cy="669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 sz="4400" b="1" i="0" u="none" strike="noStrike" cap="none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Proljetne vile i vilenjaci</a:t>
            </a:r>
            <a:endParaRPr/>
          </a:p>
        </p:txBody>
      </p:sp>
      <p:pic>
        <p:nvPicPr>
          <p:cNvPr id="73" name="Google Shape;7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81536" y="1543953"/>
            <a:ext cx="2716364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74" name="Google Shape;74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53437" y="1543953"/>
            <a:ext cx="2427793" cy="396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75" name="Google Shape;75;p2"/>
          <p:cNvSpPr txBox="1"/>
          <p:nvPr/>
        </p:nvSpPr>
        <p:spPr>
          <a:xfrm>
            <a:off x="7683500" y="5602331"/>
            <a:ext cx="3276599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Petra, Starigrad Paklenica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body" idx="1"/>
          </p:nvPr>
        </p:nvSpPr>
        <p:spPr>
          <a:xfrm>
            <a:off x="696647" y="1074814"/>
            <a:ext cx="9825776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</a:rPr>
              <a:t>Zašto je važno činiti dobra djela?</a:t>
            </a:r>
            <a:endParaRPr/>
          </a:p>
        </p:txBody>
      </p:sp>
      <p:sp>
        <p:nvSpPr>
          <p:cNvPr id="285" name="Google Shape;285;p20"/>
          <p:cNvSpPr txBox="1"/>
          <p:nvPr/>
        </p:nvSpPr>
        <p:spPr>
          <a:xfrm>
            <a:off x="2109735" y="1576186"/>
            <a:ext cx="768196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Zato što se bolje osjećamo i usrećujemo druge.</a:t>
            </a:r>
            <a:endParaRPr/>
          </a:p>
        </p:txBody>
      </p:sp>
      <p:sp>
        <p:nvSpPr>
          <p:cNvPr id="286" name="Google Shape;286;p20"/>
          <p:cNvSpPr txBox="1"/>
          <p:nvPr/>
        </p:nvSpPr>
        <p:spPr>
          <a:xfrm>
            <a:off x="659117" y="2893580"/>
            <a:ext cx="9132583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Arial"/>
              <a:buChar char="•"/>
            </a:pPr>
            <a:r>
              <a:rPr lang="hr-HR" sz="3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Kada bojimo jaja?</a:t>
            </a:r>
            <a:endParaRPr sz="3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87" name="Google Shape;287;p20"/>
          <p:cNvSpPr txBox="1"/>
          <p:nvPr/>
        </p:nvSpPr>
        <p:spPr>
          <a:xfrm>
            <a:off x="2109735" y="3378328"/>
            <a:ext cx="9579319" cy="47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Jaja bojimo uoči Uskrsa.</a:t>
            </a:r>
            <a:endParaRPr/>
          </a:p>
        </p:txBody>
      </p:sp>
      <p:sp>
        <p:nvSpPr>
          <p:cNvPr id="288" name="Google Shape;288;p20"/>
          <p:cNvSpPr txBox="1"/>
          <p:nvPr/>
        </p:nvSpPr>
        <p:spPr>
          <a:xfrm>
            <a:off x="696647" y="4310083"/>
            <a:ext cx="10207914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Arial"/>
              <a:buChar char="•"/>
            </a:pPr>
            <a:r>
              <a:rPr lang="hr-HR" sz="2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Čime bojimo jaja?</a:t>
            </a:r>
            <a:endParaRPr/>
          </a:p>
        </p:txBody>
      </p:sp>
      <p:sp>
        <p:nvSpPr>
          <p:cNvPr id="289" name="Google Shape;289;p20"/>
          <p:cNvSpPr txBox="1"/>
          <p:nvPr/>
        </p:nvSpPr>
        <p:spPr>
          <a:xfrm>
            <a:off x="1838359" y="5013499"/>
            <a:ext cx="9672895" cy="557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 i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Možemo kupiti boju, a najbolje je napraviti prirodnu boju.</a:t>
            </a:r>
            <a:endParaRPr sz="2800" i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290" name="Google Shape;29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74806" y="2133413"/>
            <a:ext cx="4326889" cy="2880086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" name="Google Shape;295;p21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0706" y="1372692"/>
            <a:ext cx="2031494" cy="1612721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21"/>
          <p:cNvSpPr txBox="1">
            <a:spLocks noGrp="1"/>
          </p:cNvSpPr>
          <p:nvPr>
            <p:ph type="title"/>
          </p:nvPr>
        </p:nvSpPr>
        <p:spPr>
          <a:xfrm>
            <a:off x="2273300" y="972125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297" name="Google Shape;297;p21"/>
          <p:cNvSpPr txBox="1">
            <a:spLocks noGrp="1"/>
          </p:cNvSpPr>
          <p:nvPr>
            <p:ph type="body" idx="2"/>
          </p:nvPr>
        </p:nvSpPr>
        <p:spPr>
          <a:xfrm>
            <a:off x="2019300" y="1773259"/>
            <a:ext cx="9781228" cy="65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 načini uz pomoć ukućana prirodne boje za </a:t>
            </a:r>
            <a:r>
              <a:rPr lang="hr-HR" sz="3200" dirty="0" smtClean="0">
                <a:solidFill>
                  <a:srgbClr val="2E75B5"/>
                </a:solidFill>
              </a:rPr>
              <a:t>jaja</a:t>
            </a:r>
            <a:endParaRPr sz="3200" dirty="0">
              <a:solidFill>
                <a:srgbClr val="2E75B5"/>
              </a:solidFill>
            </a:endParaRPr>
          </a:p>
        </p:txBody>
      </p:sp>
      <p:sp>
        <p:nvSpPr>
          <p:cNvPr id="298" name="Google Shape;298;p21"/>
          <p:cNvSpPr/>
          <p:nvPr/>
        </p:nvSpPr>
        <p:spPr>
          <a:xfrm>
            <a:off x="851152" y="3484028"/>
            <a:ext cx="3924047" cy="2145074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 250 ml vode stavite žličicu šafrana. Kako je pravi šafran skup,  za žutu boju možeš koristiti kurkumu, listove kruške ili kamilicu. U tom slučaju kurkumu/listove kruške/kamilicu kuhajte u pola litre vode.</a:t>
            </a:r>
            <a:endParaRPr sz="18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99" name="Google Shape;299;p21"/>
          <p:cNvSpPr txBox="1"/>
          <p:nvPr/>
        </p:nvSpPr>
        <p:spPr>
          <a:xfrm>
            <a:off x="1459110" y="2980493"/>
            <a:ext cx="2058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ŽUTA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0" name="Google Shape;300;p21"/>
          <p:cNvSpPr/>
          <p:nvPr/>
        </p:nvSpPr>
        <p:spPr>
          <a:xfrm>
            <a:off x="5531801" y="3903630"/>
            <a:ext cx="2416454" cy="1385379"/>
          </a:xfrm>
          <a:prstGeom prst="rect">
            <a:avLst/>
          </a:prstGeom>
          <a:noFill/>
          <a:ln w="38100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Naribajte 2 do 3 korijena cikle te ih prokuhajte u litri vode.</a:t>
            </a:r>
            <a:endParaRPr sz="2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1" name="Google Shape;301;p21"/>
          <p:cNvSpPr txBox="1"/>
          <p:nvPr/>
        </p:nvSpPr>
        <p:spPr>
          <a:xfrm>
            <a:off x="5710575" y="2913842"/>
            <a:ext cx="20589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CRVENA 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8932761" y="3199083"/>
            <a:ext cx="2058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ZELENA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03" name="Google Shape;303;p21"/>
          <p:cNvSpPr/>
          <p:nvPr/>
        </p:nvSpPr>
        <p:spPr>
          <a:xfrm>
            <a:off x="8679456" y="3714860"/>
            <a:ext cx="2552700" cy="2068259"/>
          </a:xfrm>
          <a:prstGeom prst="rect">
            <a:avLst/>
          </a:prstGeom>
          <a:noFill/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Za zelena jaja najbolji je svježi </a:t>
            </a:r>
            <a:r>
              <a:rPr lang="hr-HR" sz="2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špinat</a:t>
            </a:r>
            <a:r>
              <a:rPr lang="hr-HR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. Grubo ga nasjeckajte i istucite te prokuhajte kao i prethodne sastojke.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22" descr="Slika na kojoj se prikazuje soba&#10;&#10;Opis je automatski generira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0706" y="1372692"/>
            <a:ext cx="2031494" cy="1612721"/>
          </a:xfrm>
          <a:prstGeom prst="rect">
            <a:avLst/>
          </a:prstGeom>
          <a:noFill/>
          <a:ln>
            <a:noFill/>
          </a:ln>
        </p:spPr>
      </p:pic>
      <p:sp>
        <p:nvSpPr>
          <p:cNvPr id="309" name="Google Shape;309;p22"/>
          <p:cNvSpPr txBox="1">
            <a:spLocks noGrp="1"/>
          </p:cNvSpPr>
          <p:nvPr>
            <p:ph type="title"/>
          </p:nvPr>
        </p:nvSpPr>
        <p:spPr>
          <a:xfrm>
            <a:off x="2273299" y="691957"/>
            <a:ext cx="8367118" cy="801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Lijepo i dobro:</a:t>
            </a:r>
            <a:endParaRPr/>
          </a:p>
        </p:txBody>
      </p:sp>
      <p:sp>
        <p:nvSpPr>
          <p:cNvPr id="310" name="Google Shape;310;p22"/>
          <p:cNvSpPr txBox="1">
            <a:spLocks noGrp="1"/>
          </p:cNvSpPr>
          <p:nvPr>
            <p:ph type="body" idx="2"/>
          </p:nvPr>
        </p:nvSpPr>
        <p:spPr>
          <a:xfrm>
            <a:off x="1931601" y="1463255"/>
            <a:ext cx="9781228" cy="652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hr-HR" sz="3200" dirty="0">
                <a:solidFill>
                  <a:srgbClr val="2E75B5"/>
                </a:solidFill>
              </a:rPr>
              <a:t> načini uz pomoć ukućana prirodne boje za </a:t>
            </a:r>
            <a:r>
              <a:rPr lang="hr-HR" sz="3200" dirty="0" smtClean="0">
                <a:solidFill>
                  <a:srgbClr val="2E75B5"/>
                </a:solidFill>
              </a:rPr>
              <a:t>jaja</a:t>
            </a:r>
            <a:endParaRPr sz="3200" dirty="0">
              <a:solidFill>
                <a:srgbClr val="2E75B5"/>
              </a:solidFill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311276" y="3527661"/>
            <a:ext cx="3924047" cy="1574149"/>
          </a:xfrm>
          <a:prstGeom prst="rect">
            <a:avLst/>
          </a:prstGeom>
          <a:noFill/>
          <a:ln w="381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8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Naribajte mrkvu (5-6 komada) te je prelijte s malo vode i ostavite da odstoji nekoliko minuta. Potom prokuhajte u 250 ml vode i dobit ćete lijepu i prirodnu narančastu boju.</a:t>
            </a:r>
            <a:endParaRPr sz="18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2" name="Google Shape;312;p22"/>
          <p:cNvSpPr txBox="1"/>
          <p:nvPr/>
        </p:nvSpPr>
        <p:spPr>
          <a:xfrm>
            <a:off x="330706" y="3051029"/>
            <a:ext cx="3201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NARANČASTA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3" name="Google Shape;313;p22"/>
          <p:cNvSpPr/>
          <p:nvPr/>
        </p:nvSpPr>
        <p:spPr>
          <a:xfrm>
            <a:off x="4573344" y="2755356"/>
            <a:ext cx="2779355" cy="1409617"/>
          </a:xfrm>
          <a:prstGeom prst="rect">
            <a:avLst/>
          </a:prstGeom>
          <a:noFill/>
          <a:ln w="38100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Nasjeckajte i istucite listove crvenog kupusa. Potom ih prokuhajte u pola litre vode.</a:t>
            </a:r>
            <a:endParaRPr sz="200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4" name="Google Shape;314;p22"/>
          <p:cNvSpPr txBox="1"/>
          <p:nvPr/>
        </p:nvSpPr>
        <p:spPr>
          <a:xfrm>
            <a:off x="5190833" y="2179052"/>
            <a:ext cx="205879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PLAVA 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5" name="Google Shape;315;p22"/>
          <p:cNvSpPr txBox="1"/>
          <p:nvPr/>
        </p:nvSpPr>
        <p:spPr>
          <a:xfrm>
            <a:off x="8095001" y="2204675"/>
            <a:ext cx="33567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 dirty="0" smtClean="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LJUBIČASTA</a:t>
            </a:r>
            <a:endParaRPr sz="2400" b="1" dirty="0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6" name="Google Shape;316;p22"/>
          <p:cNvSpPr/>
          <p:nvPr/>
        </p:nvSpPr>
        <p:spPr>
          <a:xfrm>
            <a:off x="7690719" y="2755355"/>
            <a:ext cx="4165268" cy="1080255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 dirty="0" smtClean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Sušene borovnice prokuhajte u </a:t>
            </a:r>
            <a:r>
              <a:rPr lang="hr-HR" sz="2000" dirty="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250 ml vode (što više borovnica to će boja biti intenzivnija).</a:t>
            </a:r>
            <a:endParaRPr sz="2000" dirty="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22"/>
          <p:cNvSpPr txBox="1"/>
          <p:nvPr/>
        </p:nvSpPr>
        <p:spPr>
          <a:xfrm>
            <a:off x="4235323" y="4461223"/>
            <a:ext cx="205879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UZORCI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NA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400" b="1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JAJIMA</a:t>
            </a:r>
            <a:endParaRPr sz="2400" b="1">
              <a:solidFill>
                <a:srgbClr val="2E75B5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318" name="Google Shape;318;p22"/>
          <p:cNvSpPr/>
          <p:nvPr/>
        </p:nvSpPr>
        <p:spPr>
          <a:xfrm>
            <a:off x="5963021" y="4356580"/>
            <a:ext cx="5950488" cy="1409617"/>
          </a:xfrm>
          <a:prstGeom prst="rect">
            <a:avLst/>
          </a:prstGeom>
          <a:noFill/>
          <a:ln w="38100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000">
                <a:solidFill>
                  <a:srgbClr val="2E75B5"/>
                </a:solidFill>
                <a:latin typeface="Calibri"/>
                <a:ea typeface="Calibri"/>
                <a:cs typeface="Calibri"/>
                <a:sym typeface="Calibri"/>
              </a:rPr>
              <a:t>Ako ne želite obojiti cijelo jaje, prethodno limunovim sokom po ljusci nacrtajte željene uzorke. Ostavite jaja da se osuše te ih uronite u boju. Uzorke možete dobiti i korištenjem vunenog konca, tkanine i gumenih vrpci.</a:t>
            </a:r>
            <a:endParaRPr sz="2000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 txBox="1">
            <a:spLocks noGrp="1"/>
          </p:cNvSpPr>
          <p:nvPr>
            <p:ph type="body" idx="1"/>
          </p:nvPr>
        </p:nvSpPr>
        <p:spPr>
          <a:xfrm>
            <a:off x="887718" y="1438382"/>
            <a:ext cx="10541193" cy="447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hr-HR" sz="5400" u="sng">
                <a:solidFill>
                  <a:schemeClr val="hlink"/>
                </a:solidFill>
                <a:hlinkClick r:id="rId3"/>
              </a:rPr>
              <a:t>skolanatrecem2@hrt.hr</a:t>
            </a:r>
            <a:endParaRPr sz="54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  <a:p>
            <a:pPr marL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r>
              <a:rPr lang="hr-HR"/>
              <a:t>	  Škola na Trećem</a:t>
            </a:r>
            <a:endParaRPr/>
          </a:p>
          <a:p>
            <a:pPr marL="22860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000"/>
              <a:buNone/>
            </a:pPr>
            <a:endParaRPr/>
          </a:p>
        </p:txBody>
      </p:sp>
      <p:pic>
        <p:nvPicPr>
          <p:cNvPr id="324" name="Google Shape;324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0278" y="4032607"/>
            <a:ext cx="2438399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2533" y="2484232"/>
            <a:ext cx="1033890" cy="10338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4"/>
          <p:cNvSpPr txBox="1">
            <a:spLocks noGrp="1"/>
          </p:cNvSpPr>
          <p:nvPr>
            <p:ph type="title"/>
          </p:nvPr>
        </p:nvSpPr>
        <p:spPr>
          <a:xfrm>
            <a:off x="1199456" y="1772816"/>
            <a:ext cx="9698360" cy="36509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Quattrocento Sans"/>
              <a:buNone/>
            </a:pPr>
            <a:r>
              <a:rPr lang="hr-HR" sz="2800"/>
              <a:t/>
            </a:r>
            <a:br>
              <a:rPr lang="hr-HR" sz="2800"/>
            </a:br>
            <a:r>
              <a:rPr lang="hr-HR" sz="2800"/>
              <a:t>Publikacija je izrađena u sklopu projekta „Podrška provedbi Cjelovite kurikularne reforme” koji sufinancira Europska unija </a:t>
            </a:r>
            <a:br>
              <a:rPr lang="hr-HR" sz="2800"/>
            </a:br>
            <a:r>
              <a:rPr lang="hr-HR" sz="2800"/>
              <a:t>iz Europskog socijalnog fonda. </a:t>
            </a:r>
            <a:br>
              <a:rPr lang="hr-HR" sz="2800"/>
            </a:br>
            <a:r>
              <a:rPr lang="hr-HR" sz="2800"/>
              <a:t>Nositelj projekta je Ministarstvo znanosti i obrazovanja. 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r>
              <a:rPr lang="hr-HR" sz="2800"/>
              <a:t>Za sadržaj ove publikacije odgovorno je isključivo Ministarstvo znanosti i obrazovanja, publikacija ni na koji način ne odražava mišljenje Europske unije.</a:t>
            </a:r>
            <a:br>
              <a:rPr lang="hr-HR" sz="2800"/>
            </a:br>
            <a:r>
              <a:rPr lang="hr-HR" sz="2800"/>
              <a:t/>
            </a:r>
            <a:br>
              <a:rPr lang="hr-HR" sz="2800"/>
            </a:br>
            <a:endParaRPr sz="2800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5360" y="980728"/>
            <a:ext cx="11537950" cy="4163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25"/>
          <p:cNvSpPr txBox="1"/>
          <p:nvPr/>
        </p:nvSpPr>
        <p:spPr>
          <a:xfrm>
            <a:off x="3332027" y="4869160"/>
            <a:ext cx="554461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skolazazivot.hr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3600">
                <a:solidFill>
                  <a:srgbClr val="2E82AF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kurikulum@mzo.hr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4" name="Google Shape;344;p26"/>
          <p:cNvGrpSpPr/>
          <p:nvPr/>
        </p:nvGrpSpPr>
        <p:grpSpPr>
          <a:xfrm>
            <a:off x="1493737" y="2697210"/>
            <a:ext cx="1745941" cy="2704349"/>
            <a:chOff x="4350059" y="972105"/>
            <a:chExt cx="3737500" cy="4913790"/>
          </a:xfrm>
        </p:grpSpPr>
        <p:pic>
          <p:nvPicPr>
            <p:cNvPr id="345" name="Google Shape;345;p2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350059" y="1073753"/>
              <a:ext cx="3613213" cy="4812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6" name="Google Shape;346;p26"/>
            <p:cNvSpPr/>
            <p:nvPr/>
          </p:nvSpPr>
          <p:spPr>
            <a:xfrm>
              <a:off x="6533967" y="972105"/>
              <a:ext cx="1553592" cy="577049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7" name="Google Shape;347;p26"/>
          <p:cNvSpPr txBox="1"/>
          <p:nvPr/>
        </p:nvSpPr>
        <p:spPr>
          <a:xfrm>
            <a:off x="648070" y="3042268"/>
            <a:ext cx="3701989" cy="768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endParaRPr sz="4400" b="1" i="0" u="none" strike="noStrike" cap="none">
              <a:solidFill>
                <a:srgbClr val="2E82AF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348" name="Google Shape;348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06395" y="2426974"/>
            <a:ext cx="2438223" cy="3000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26" descr="Slika na kojoj se prikazuje crtež&#10;&#10;Opis je automatski generira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583570" y="3652936"/>
            <a:ext cx="1906896" cy="202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26" descr="Slika na kojoj se prikazuje crtež&#10;&#10;Opis je automatski generira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943954" y="3004391"/>
            <a:ext cx="1493728" cy="250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/>
          <p:nvPr/>
        </p:nvSpPr>
        <p:spPr>
          <a:xfrm>
            <a:off x="5995147" y="536752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Dino</a:t>
            </a:r>
            <a:endParaRPr/>
          </a:p>
        </p:txBody>
      </p:sp>
      <p:sp>
        <p:nvSpPr>
          <p:cNvPr id="81" name="Google Shape;81;p3"/>
          <p:cNvSpPr txBox="1"/>
          <p:nvPr/>
        </p:nvSpPr>
        <p:spPr>
          <a:xfrm>
            <a:off x="2257935" y="536752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Marta, Đurmanec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82" name="Google Shape;8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36" y="1625601"/>
            <a:ext cx="5049773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83" name="Google Shape;83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0498" y="1625601"/>
            <a:ext cx="2562500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84" name="Google Shape;84;p3"/>
          <p:cNvSpPr txBox="1"/>
          <p:nvPr/>
        </p:nvSpPr>
        <p:spPr>
          <a:xfrm>
            <a:off x="8116047" y="5367529"/>
            <a:ext cx="222370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Teodora</a:t>
            </a:r>
            <a:endParaRPr/>
          </a:p>
        </p:txBody>
      </p:sp>
      <p:pic>
        <p:nvPicPr>
          <p:cNvPr id="85" name="Google Shape;85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83187" y="1625601"/>
            <a:ext cx="3094314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/>
          <p:nvPr/>
        </p:nvSpPr>
        <p:spPr>
          <a:xfrm>
            <a:off x="-340279" y="5419583"/>
            <a:ext cx="2303010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Laura, Podstrana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6741465" y="5534457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Ivan, Makarska</a:t>
            </a:r>
            <a:endParaRPr/>
          </a:p>
        </p:txBody>
      </p:sp>
      <p:sp>
        <p:nvSpPr>
          <p:cNvPr id="92" name="Google Shape;92;p4"/>
          <p:cNvSpPr txBox="1"/>
          <p:nvPr/>
        </p:nvSpPr>
        <p:spPr>
          <a:xfrm>
            <a:off x="199377" y="286931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Bartol, Valpovo</a:t>
            </a:r>
            <a:endParaRPr/>
          </a:p>
        </p:txBody>
      </p:sp>
      <p:pic>
        <p:nvPicPr>
          <p:cNvPr id="93" name="Google Shape;9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62732" y="873753"/>
            <a:ext cx="3145989" cy="237291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62731" y="3446661"/>
            <a:ext cx="3145989" cy="2297753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95" name="Google Shape;95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32634" y="1098404"/>
            <a:ext cx="2872186" cy="413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96" name="Google Shape;96;p4"/>
          <p:cNvSpPr txBox="1"/>
          <p:nvPr/>
        </p:nvSpPr>
        <p:spPr>
          <a:xfrm>
            <a:off x="9828833" y="541958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Oliver, Poreč</a:t>
            </a:r>
            <a:endParaRPr/>
          </a:p>
        </p:txBody>
      </p:sp>
      <p:pic>
        <p:nvPicPr>
          <p:cNvPr id="97" name="Google Shape;97;p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28733" y="1098404"/>
            <a:ext cx="2452688" cy="41381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"/>
          <p:cNvSpPr txBox="1"/>
          <p:nvPr/>
        </p:nvSpPr>
        <p:spPr>
          <a:xfrm>
            <a:off x="576279" y="5211063"/>
            <a:ext cx="2392696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Nina i Ela, Tugare</a:t>
            </a:r>
            <a:endParaRPr sz="1754" b="0" i="1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03" name="Google Shape;103;p5"/>
          <p:cNvSpPr txBox="1"/>
          <p:nvPr/>
        </p:nvSpPr>
        <p:spPr>
          <a:xfrm>
            <a:off x="4846069" y="521106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Andrej, Sarvaš</a:t>
            </a:r>
            <a:endParaRPr/>
          </a:p>
        </p:txBody>
      </p:sp>
      <p:sp>
        <p:nvSpPr>
          <p:cNvPr id="104" name="Google Shape;104;p5"/>
          <p:cNvSpPr txBox="1"/>
          <p:nvPr/>
        </p:nvSpPr>
        <p:spPr>
          <a:xfrm>
            <a:off x="7503209" y="521106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Sofija, Zadar</a:t>
            </a:r>
            <a:endParaRPr/>
          </a:p>
        </p:txBody>
      </p:sp>
      <p:pic>
        <p:nvPicPr>
          <p:cNvPr id="105" name="Google Shape;10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7723" y="1327215"/>
            <a:ext cx="2725715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46678" y="1327215"/>
            <a:ext cx="3416059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3521" y="1330230"/>
            <a:ext cx="2413043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61868" y="1355630"/>
            <a:ext cx="2461764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09" name="Google Shape;109;p5"/>
          <p:cNvSpPr txBox="1"/>
          <p:nvPr/>
        </p:nvSpPr>
        <p:spPr>
          <a:xfrm>
            <a:off x="10160349" y="5211063"/>
            <a:ext cx="1763355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Nea, Glina</a:t>
            </a:r>
            <a:endParaRPr/>
          </a:p>
        </p:txBody>
      </p:sp>
    </p:spTree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 txBox="1"/>
          <p:nvPr/>
        </p:nvSpPr>
        <p:spPr>
          <a:xfrm>
            <a:off x="267942" y="5445364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Leona, Karlovac</a:t>
            </a:r>
            <a:endParaRPr/>
          </a:p>
        </p:txBody>
      </p:sp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92" y="1466849"/>
            <a:ext cx="2673913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sp>
        <p:nvSpPr>
          <p:cNvPr id="116" name="Google Shape;116;p6"/>
          <p:cNvSpPr txBox="1"/>
          <p:nvPr/>
        </p:nvSpPr>
        <p:spPr>
          <a:xfrm>
            <a:off x="5618067" y="5445364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Marija Antonija, Kaštel Novi</a:t>
            </a:r>
            <a:endParaRPr/>
          </a:p>
        </p:txBody>
      </p:sp>
      <p:sp>
        <p:nvSpPr>
          <p:cNvPr id="117" name="Google Shape;117;p6"/>
          <p:cNvSpPr txBox="1"/>
          <p:nvPr/>
        </p:nvSpPr>
        <p:spPr>
          <a:xfrm>
            <a:off x="8801100" y="5408325"/>
            <a:ext cx="3183033" cy="419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54"/>
              <a:buFont typeface="Quattrocento Sans"/>
              <a:buNone/>
            </a:pPr>
            <a:r>
              <a:rPr lang="hr-HR" sz="1754" b="0" i="1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Nika, Hum na Sutli</a:t>
            </a:r>
            <a:endParaRPr/>
          </a:p>
        </p:txBody>
      </p:sp>
      <p:pic>
        <p:nvPicPr>
          <p:cNvPr id="118" name="Google Shape;11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6944" y="1466849"/>
            <a:ext cx="5097478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54849" y="1466849"/>
            <a:ext cx="1975325" cy="3600000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4" name="Google Shape;124;p7"/>
          <p:cNvGraphicFramePr/>
          <p:nvPr/>
        </p:nvGraphicFramePr>
        <p:xfrm>
          <a:off x="2435656" y="1461465"/>
          <a:ext cx="7933450" cy="4304200"/>
        </p:xfrm>
        <a:graphic>
          <a:graphicData uri="http://schemas.openxmlformats.org/drawingml/2006/table">
            <a:tbl>
              <a:tblPr firstRow="1" bandRow="1">
                <a:noFill/>
                <a:tableStyleId>{DE562AEF-7301-4A9D-8487-9029D905530E}</a:tableStyleId>
              </a:tblPr>
              <a:tblGrid>
                <a:gridCol w="1133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335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5239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PONEDJELJAK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UTORAK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SRIJEDA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ČETVRTAK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PETAK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SUBOTA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1200" b="1" u="none" strike="noStrike" cap="none">
                          <a:solidFill>
                            <a:schemeClr val="lt1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NEDJELJA</a:t>
                      </a:r>
                      <a:endParaRPr/>
                    </a:p>
                  </a:txBody>
                  <a:tcPr marL="91450" marR="91450" marT="45725" marB="45725" anchor="ctr">
                    <a:solidFill>
                      <a:srgbClr val="2E75B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5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12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19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21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22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23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24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25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solidFill>
                            <a:srgbClr val="FF0000"/>
                          </a:solidFill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26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560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27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28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29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hr-HR" sz="3600" b="1" u="none" strike="noStrike" cap="none">
                          <a:latin typeface="Quattrocento Sans"/>
                          <a:ea typeface="Quattrocento Sans"/>
                          <a:cs typeface="Quattrocento Sans"/>
                          <a:sym typeface="Quattrocento Sans"/>
                        </a:rPr>
                        <a:t>30</a:t>
                      </a:r>
                      <a:endParaRPr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600" b="1" u="none" strike="noStrike" cap="none">
                        <a:solidFill>
                          <a:srgbClr val="FF0000"/>
                        </a:solidFill>
                        <a:latin typeface="Quattrocento Sans"/>
                        <a:ea typeface="Quattrocento Sans"/>
                        <a:cs typeface="Quattrocento Sans"/>
                        <a:sym typeface="Quattrocento Sans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5" name="Google Shape;125;p7"/>
          <p:cNvSpPr txBox="1"/>
          <p:nvPr/>
        </p:nvSpPr>
        <p:spPr>
          <a:xfrm>
            <a:off x="7629022" y="938275"/>
            <a:ext cx="2861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2800" b="1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travanj 2020.</a:t>
            </a:r>
            <a:endParaRPr/>
          </a:p>
        </p:txBody>
      </p:sp>
      <p:sp>
        <p:nvSpPr>
          <p:cNvPr id="126" name="Google Shape;126;p7"/>
          <p:cNvSpPr/>
          <p:nvPr/>
        </p:nvSpPr>
        <p:spPr>
          <a:xfrm>
            <a:off x="5969276" y="2753181"/>
            <a:ext cx="866146" cy="766580"/>
          </a:xfrm>
          <a:prstGeom prst="ellipse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"/>
          <p:cNvSpPr txBox="1">
            <a:spLocks noGrp="1"/>
          </p:cNvSpPr>
          <p:nvPr>
            <p:ph type="title"/>
          </p:nvPr>
        </p:nvSpPr>
        <p:spPr>
          <a:xfrm>
            <a:off x="996900" y="1083579"/>
            <a:ext cx="3820760" cy="904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400"/>
              <a:buFont typeface="Quattrocento Sans"/>
              <a:buNone/>
            </a:pPr>
            <a:r>
              <a:rPr lang="hr-HR"/>
              <a:t>Danas:</a:t>
            </a:r>
            <a:endParaRPr/>
          </a:p>
        </p:txBody>
      </p:sp>
      <p:sp>
        <p:nvSpPr>
          <p:cNvPr id="132" name="Google Shape;132;p8"/>
          <p:cNvSpPr txBox="1">
            <a:spLocks noGrp="1"/>
          </p:cNvSpPr>
          <p:nvPr>
            <p:ph type="body" idx="1"/>
          </p:nvPr>
        </p:nvSpPr>
        <p:spPr>
          <a:xfrm>
            <a:off x="2907280" y="2428206"/>
            <a:ext cx="8215645" cy="253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hr-HR" sz="3600" dirty="0">
                <a:solidFill>
                  <a:srgbClr val="2E75B5"/>
                </a:solidFill>
              </a:rPr>
              <a:t> množimo brojem 4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hr-HR" sz="3600" dirty="0">
                <a:solidFill>
                  <a:srgbClr val="2E75B5"/>
                </a:solidFill>
              </a:rPr>
              <a:t> razgovaramo o blagdanskim običajima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hr-HR" sz="3600" dirty="0">
                <a:solidFill>
                  <a:srgbClr val="2E75B5"/>
                </a:solidFill>
              </a:rPr>
              <a:t> sudjelujemo u obilježavanju blagdana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Noto Sans Symbols"/>
              <a:buChar char="✔"/>
            </a:pPr>
            <a:r>
              <a:rPr lang="hr-HR" sz="3600" dirty="0">
                <a:solidFill>
                  <a:srgbClr val="2E75B5"/>
                </a:solidFill>
              </a:rPr>
              <a:t> </a:t>
            </a:r>
            <a:r>
              <a:rPr lang="hr-HR" sz="3600" dirty="0" smtClean="0">
                <a:solidFill>
                  <a:srgbClr val="2E75B5"/>
                </a:solidFill>
              </a:rPr>
              <a:t>razlikujemo igrokaz od ostalih tekstova</a:t>
            </a:r>
            <a:endParaRPr dirty="0"/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683002" y="2259059"/>
            <a:ext cx="1970371" cy="2869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915013" y="1542199"/>
            <a:ext cx="10985835" cy="1374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hr-HR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Tin i Tonka vole slikati. Tin slika osnovnim bojama, a Tonka izvedenim. Zamolili su učiteljicu za pomoć oko slaganja boja. Učiteljica im daje upute:</a:t>
            </a:r>
            <a:endParaRPr/>
          </a:p>
        </p:txBody>
      </p:sp>
      <p:sp>
        <p:nvSpPr>
          <p:cNvPr id="139" name="Google Shape;139;p9"/>
          <p:cNvSpPr txBox="1"/>
          <p:nvPr/>
        </p:nvSpPr>
        <p:spPr>
          <a:xfrm>
            <a:off x="1284728" y="3143892"/>
            <a:ext cx="6999463" cy="2642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r>
              <a:rPr lang="hr-HR" sz="30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1. </a:t>
            </a:r>
            <a:r>
              <a:rPr lang="hr-H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Pomnožite faktore u krugovima.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2. Dobivene umnoške poredajte od najmanjeg prema najvećem broju. </a:t>
            </a:r>
            <a:endParaRPr sz="28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2800"/>
              <a:buFont typeface="Noto Sans Symbols"/>
              <a:buNone/>
            </a:pPr>
            <a:r>
              <a:rPr lang="hr-HR" sz="280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3. Prva tri broja u nizu pripadaju osnovnim, a preostala tri izvedenim bojama.</a:t>
            </a:r>
            <a:endParaRPr/>
          </a:p>
          <a:p>
            <a:pPr marL="228600" marR="0" lvl="0" indent="-38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E82AF"/>
              </a:buClr>
              <a:buSzPts val="3000"/>
              <a:buFont typeface="Noto Sans Symbols"/>
              <a:buNone/>
            </a:pPr>
            <a:endParaRPr sz="3000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3690738" y="821142"/>
            <a:ext cx="5729172" cy="72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E82AF"/>
              </a:buClr>
              <a:buSzPts val="4000"/>
              <a:buFont typeface="Noto Sans Symbols"/>
              <a:buNone/>
            </a:pPr>
            <a:r>
              <a:rPr lang="hr-HR" sz="4000">
                <a:solidFill>
                  <a:srgbClr val="2E75B5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Množenje brojem 4</a:t>
            </a:r>
            <a:endParaRPr/>
          </a:p>
        </p:txBody>
      </p:sp>
      <p:pic>
        <p:nvPicPr>
          <p:cNvPr id="141" name="Google Shape;14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44364" y="2917050"/>
            <a:ext cx="1970371" cy="286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50206">
            <a:off x="8174292" y="3736281"/>
            <a:ext cx="1776871" cy="14381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CD10F59D587A4AA3026165A57E4632" ma:contentTypeVersion="12" ma:contentTypeDescription="Create a new document." ma:contentTypeScope="" ma:versionID="dcf82be31bbdad091895b0ebe3441540">
  <xsd:schema xmlns:xsd="http://www.w3.org/2001/XMLSchema" xmlns:xs="http://www.w3.org/2001/XMLSchema" xmlns:p="http://schemas.microsoft.com/office/2006/metadata/properties" xmlns:ns2="9e35bf89-78aa-460c-be0b-ce41932056ff" xmlns:ns3="feb15741-2ad1-4cdb-a61a-d92b17366e14" targetNamespace="http://schemas.microsoft.com/office/2006/metadata/properties" ma:root="true" ma:fieldsID="a1874c73b9a7cdcf2a0c4e70e538c7fd" ns2:_="" ns3:_="">
    <xsd:import namespace="9e35bf89-78aa-460c-be0b-ce41932056ff"/>
    <xsd:import namespace="feb15741-2ad1-4cdb-a61a-d92b17366e1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35bf89-78aa-460c-be0b-ce41932056f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b15741-2ad1-4cdb-a61a-d92b17366e1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FD3B68E-6F4F-4BA7-AE3C-45C0296C90B3}"/>
</file>

<file path=customXml/itemProps2.xml><?xml version="1.0" encoding="utf-8"?>
<ds:datastoreItem xmlns:ds="http://schemas.openxmlformats.org/officeDocument/2006/customXml" ds:itemID="{74ABDEF2-15A0-419C-8B54-3A1E8AE97706}"/>
</file>

<file path=customXml/itemProps3.xml><?xml version="1.0" encoding="utf-8"?>
<ds:datastoreItem xmlns:ds="http://schemas.openxmlformats.org/officeDocument/2006/customXml" ds:itemID="{35187AB1-8507-4EF3-A4D2-F84B2A969377}"/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768</Words>
  <Application>Microsoft Office PowerPoint</Application>
  <PresentationFormat>Široki zaslon</PresentationFormat>
  <Paragraphs>213</Paragraphs>
  <Slides>26</Slides>
  <Notes>26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26</vt:i4>
      </vt:variant>
    </vt:vector>
  </HeadingPairs>
  <TitlesOfParts>
    <vt:vector size="31" baseType="lpstr">
      <vt:lpstr>Calibri</vt:lpstr>
      <vt:lpstr>Arial</vt:lpstr>
      <vt:lpstr>Quattrocento Sans</vt:lpstr>
      <vt:lpstr>Noto Sans Symbols</vt:lpstr>
      <vt:lpstr>Office Theme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Danas: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Uskrs</vt:lpstr>
      <vt:lpstr>Ponovimo…</vt:lpstr>
      <vt:lpstr>Zavičajne riječi</vt:lpstr>
      <vt:lpstr>Izgubljeno jaje (igrokaz)</vt:lpstr>
      <vt:lpstr>PowerPointova prezentacija</vt:lpstr>
      <vt:lpstr>PowerPointova prezentacija</vt:lpstr>
      <vt:lpstr>PowerPointova prezentacija</vt:lpstr>
      <vt:lpstr>Lijepo i dobro:</vt:lpstr>
      <vt:lpstr>Lijepo i dobro:</vt:lpstr>
      <vt:lpstr>PowerPointova prezentacija</vt:lpstr>
      <vt:lpstr> Publikacija je izrađena u sklopu projekta „Podrška provedbi Cjelovite kurikularne reforme” koji sufinancira Europska unija  iz Europskog socijalnog fonda.  Nositelj projekta je Ministarstvo znanosti i obrazovanja.   Za sadržaj ove publikacije odgovorno je isključivo Ministarstvo znanosti i obrazovanja, publikacija ni na koji način ne odražava mišljenje Europske unije.  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User</dc:creator>
  <cp:lastModifiedBy>Sanja Polak</cp:lastModifiedBy>
  <cp:revision>10</cp:revision>
  <dcterms:created xsi:type="dcterms:W3CDTF">2020-03-11T10:56:06Z</dcterms:created>
  <dcterms:modified xsi:type="dcterms:W3CDTF">2020-04-06T06:47:45Z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0x01010048CD10F59D587A4AA3026165A57E4632</vt:lpwstr>
  </property>
</Properties>
</file>