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69" r:id="rId2"/>
    <p:sldId id="281" r:id="rId3"/>
    <p:sldId id="270" r:id="rId4"/>
    <p:sldId id="271" r:id="rId5"/>
    <p:sldId id="272" r:id="rId6"/>
    <p:sldId id="273" r:id="rId7"/>
    <p:sldId id="28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2" r:id="rId23"/>
    <p:sldId id="291" r:id="rId24"/>
    <p:sldId id="290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Quattrocento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8" roundtripDataSignature="AMtx7mglCHpsLBzmMpKnXof7DpgThJ9u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264798-9772-4DFA-B50B-3B1FA95BF9EA}">
  <a:tblStyle styleId="{1F264798-9772-4DFA-B50B-3B1FA95BF9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2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0" name="Google Shape;3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9" descr="lenta prava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PCWY5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Kim94X46rKk&amp;feature=emb_log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1077173/glazbeni-vrtulja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ZRFKZW?teacher_id=663265185733017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2211478/glazbena-kultura/slu%c5%a1anje-skladbe-ples-%c5%a1e%c4%87erne-vile" TargetMode="External"/><Relationship Id="rId2" Type="http://schemas.openxmlformats.org/officeDocument/2006/relationships/hyperlink" Target="https://www.youtube.com/watch?v=voi1BUggFl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rrk-zuuc77U" TargetMode="External"/><Relationship Id="rId5" Type="http://schemas.openxmlformats.org/officeDocument/2006/relationships/hyperlink" Target="https://www.youtube.com/watch?v=ho9rZjlsyYY" TargetMode="External"/><Relationship Id="rId4" Type="http://schemas.openxmlformats.org/officeDocument/2006/relationships/hyperlink" Target="https://www.youtube.com/watch?v=auLKThS5fJ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9d3b5cf69c430d826e6947/interactive-image-zaljubljeno-sunce-tekst-2-razr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242573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9R8C9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228350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43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800"/>
              <a:buFont typeface="Quattrocento Sans"/>
              <a:buNone/>
            </a:pPr>
            <a:r>
              <a:rPr lang="hr-HR" sz="4800"/>
              <a:t>HRVATSKI JEZIK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1" descr="Slika na kojoj se prikazuje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69" y="2385042"/>
            <a:ext cx="10793179" cy="180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853635" y="576002"/>
            <a:ext cx="10515600" cy="83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Ponovimo pisano zbrajanje i oduzimanje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1604571" y="2385040"/>
            <a:ext cx="714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421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2971284" y="2706782"/>
            <a:ext cx="7143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4076091" y="2385060"/>
            <a:ext cx="714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634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5315647" y="2716940"/>
            <a:ext cx="9286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4076091" y="3354475"/>
            <a:ext cx="857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759</a:t>
            </a:r>
            <a:endParaRPr/>
          </a:p>
        </p:txBody>
      </p:sp>
      <p:sp>
        <p:nvSpPr>
          <p:cNvPr id="235" name="Google Shape;235;p21"/>
          <p:cNvSpPr txBox="1"/>
          <p:nvPr/>
        </p:nvSpPr>
        <p:spPr>
          <a:xfrm>
            <a:off x="7637929" y="2894732"/>
            <a:ext cx="13919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4    2   1</a:t>
            </a:r>
            <a:endParaRPr/>
          </a:p>
        </p:txBody>
      </p:sp>
      <p:sp>
        <p:nvSpPr>
          <p:cNvPr id="236" name="Google Shape;236;p21"/>
          <p:cNvSpPr txBox="1"/>
          <p:nvPr/>
        </p:nvSpPr>
        <p:spPr>
          <a:xfrm>
            <a:off x="8039305" y="3359653"/>
            <a:ext cx="509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/>
          </a:p>
        </p:txBody>
      </p:sp>
      <p:sp>
        <p:nvSpPr>
          <p:cNvPr id="237" name="Google Shape;237;p21"/>
          <p:cNvSpPr txBox="1"/>
          <p:nvPr/>
        </p:nvSpPr>
        <p:spPr>
          <a:xfrm>
            <a:off x="7651761" y="3359653"/>
            <a:ext cx="428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38" name="Google Shape;238;p21"/>
          <p:cNvSpPr txBox="1"/>
          <p:nvPr/>
        </p:nvSpPr>
        <p:spPr>
          <a:xfrm>
            <a:off x="8513476" y="3359653"/>
            <a:ext cx="7858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9487812" y="2477462"/>
            <a:ext cx="187140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6   3   4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  1   2   5</a:t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9984960" y="3367479"/>
            <a:ext cx="5000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10423515" y="3367479"/>
            <a:ext cx="5000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10828445" y="3367479"/>
            <a:ext cx="3571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129091" y="1518276"/>
            <a:ext cx="11687108" cy="86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Zbroju brojeva 213 i 421 pribroji broj 125. </a:t>
            </a: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/>
          <p:nvPr/>
        </p:nvSpPr>
        <p:spPr>
          <a:xfrm>
            <a:off x="444675" y="602166"/>
            <a:ext cx="11354339" cy="86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Biciklističku utrku započelo je 345 natjecatelja. Tijekom utrke odustalo je 29 natjecatelja. Koliko je natjecatelja stiglo na cilj?</a:t>
            </a: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4496950" y="3127488"/>
            <a:ext cx="1050925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316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22"/>
          <p:cNvCxnSpPr/>
          <p:nvPr/>
        </p:nvCxnSpPr>
        <p:spPr>
          <a:xfrm>
            <a:off x="4390044" y="4501095"/>
            <a:ext cx="1050925" cy="12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22"/>
          <p:cNvSpPr txBox="1"/>
          <p:nvPr/>
        </p:nvSpPr>
        <p:spPr>
          <a:xfrm>
            <a:off x="5840414" y="1774825"/>
            <a:ext cx="1474787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poznato: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6467475" y="1972738"/>
            <a:ext cx="2895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odustalo   29 </a:t>
            </a:r>
            <a:endParaRPr/>
          </a:p>
        </p:txBody>
      </p:sp>
      <p:cxnSp>
        <p:nvCxnSpPr>
          <p:cNvPr id="253" name="Google Shape;253;p22"/>
          <p:cNvCxnSpPr/>
          <p:nvPr/>
        </p:nvCxnSpPr>
        <p:spPr>
          <a:xfrm>
            <a:off x="7254875" y="2460625"/>
            <a:ext cx="2381100" cy="15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22"/>
          <p:cNvSpPr txBox="1"/>
          <p:nvPr/>
        </p:nvSpPr>
        <p:spPr>
          <a:xfrm>
            <a:off x="5440969" y="2628735"/>
            <a:ext cx="1919288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nepoznato: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7239000" y="2690749"/>
            <a:ext cx="424064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je natjecatelja stiglo na cilj?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6540416" y="4381836"/>
            <a:ext cx="3553609" cy="9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345 manje 2</a:t>
            </a:r>
            <a:r>
              <a:rPr lang="hr-H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316.</a:t>
            </a:r>
            <a:endParaRPr/>
          </a:p>
        </p:txBody>
      </p:sp>
      <p:graphicFrame>
        <p:nvGraphicFramePr>
          <p:cNvPr id="257" name="Google Shape;257;p22"/>
          <p:cNvGraphicFramePr/>
          <p:nvPr/>
        </p:nvGraphicFramePr>
        <p:xfrm>
          <a:off x="1290317" y="1710957"/>
          <a:ext cx="2806975" cy="3078570"/>
        </p:xfrm>
        <a:graphic>
          <a:graphicData uri="http://schemas.openxmlformats.org/drawingml/2006/table">
            <a:tbl>
              <a:tblPr>
                <a:noFill/>
                <a:tableStyleId>{1F264798-9772-4DFA-B50B-3B1FA95BF9EA}</a:tableStyleId>
              </a:tblPr>
              <a:tblGrid>
                <a:gridCol w="95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alibri"/>
                        <a:buNone/>
                      </a:pPr>
                      <a:r>
                        <a:rPr lang="hr-HR" sz="3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Calibri"/>
                        <a:buNone/>
                      </a:pPr>
                      <a:r>
                        <a:rPr lang="hr-HR" sz="3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5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alibri"/>
                        <a:buNone/>
                      </a:pPr>
                      <a:r>
                        <a:rPr lang="hr-HR" sz="3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8" name="Google Shape;258;p22"/>
          <p:cNvSpPr txBox="1"/>
          <p:nvPr/>
        </p:nvSpPr>
        <p:spPr>
          <a:xfrm>
            <a:off x="1670408" y="2551536"/>
            <a:ext cx="3048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59" name="Google Shape;259;p22"/>
          <p:cNvSpPr txBox="1"/>
          <p:nvPr/>
        </p:nvSpPr>
        <p:spPr>
          <a:xfrm>
            <a:off x="3468439" y="2528865"/>
            <a:ext cx="3048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2554894" y="3216883"/>
            <a:ext cx="3048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3455061" y="3224398"/>
            <a:ext cx="3048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62" name="Google Shape;262;p22"/>
          <p:cNvSpPr txBox="1"/>
          <p:nvPr/>
        </p:nvSpPr>
        <p:spPr>
          <a:xfrm>
            <a:off x="2389016" y="4179487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851045" y="3382103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2519822" y="2549533"/>
            <a:ext cx="3048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3316039" y="4179486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3638428" y="5197298"/>
            <a:ext cx="6455597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i="0" u="none" strike="noStrike" cap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 cilj je stiglo 316 natjecatelja</a:t>
            </a:r>
            <a:r>
              <a:rPr lang="hr-HR" sz="2800" b="0" i="0" u="none" strike="noStrike" cap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6467475" y="1667938"/>
            <a:ext cx="2895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započelo 345</a:t>
            </a:r>
            <a:endParaRPr/>
          </a:p>
        </p:txBody>
      </p:sp>
      <p:sp>
        <p:nvSpPr>
          <p:cNvPr id="268" name="Google Shape;268;p22"/>
          <p:cNvSpPr txBox="1"/>
          <p:nvPr/>
        </p:nvSpPr>
        <p:spPr>
          <a:xfrm>
            <a:off x="1539703" y="4179488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/>
          <p:nvPr/>
        </p:nvSpPr>
        <p:spPr>
          <a:xfrm>
            <a:off x="150608" y="855861"/>
            <a:ext cx="11687108" cy="86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Zbroji broj koji ima 5 J, </a:t>
            </a:r>
            <a:r>
              <a:rPr lang="hr-HR" sz="2800">
                <a:solidFill>
                  <a:schemeClr val="dk1"/>
                </a:solidFill>
              </a:rPr>
              <a:t>7</a:t>
            </a: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 i </a:t>
            </a:r>
            <a:r>
              <a:rPr lang="hr-HR" sz="2800">
                <a:solidFill>
                  <a:schemeClr val="dk1"/>
                </a:solidFill>
              </a:rPr>
              <a:t>6</a:t>
            </a: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2800">
                <a:solidFill>
                  <a:schemeClr val="dk1"/>
                </a:solidFill>
              </a:rPr>
              <a:t>S</a:t>
            </a: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 brojem koji je neposredno iza 298. </a:t>
            </a: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274" name="Google Shape;274;p23"/>
          <p:cNvGraphicFramePr/>
          <p:nvPr/>
        </p:nvGraphicFramePr>
        <p:xfrm>
          <a:off x="1474919" y="2042282"/>
          <a:ext cx="3019425" cy="3145365"/>
        </p:xfrm>
        <a:graphic>
          <a:graphicData uri="http://schemas.openxmlformats.org/drawingml/2006/table">
            <a:tbl>
              <a:tblPr>
                <a:noFill/>
                <a:tableStyleId>{1F264798-9772-4DFA-B50B-3B1FA95BF9EA}</a:tableStyleId>
              </a:tblPr>
              <a:tblGrid>
                <a:gridCol w="103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alibri"/>
                        <a:buNone/>
                      </a:pPr>
                      <a:r>
                        <a:rPr lang="hr-HR" sz="3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Calibri"/>
                        <a:buNone/>
                      </a:pPr>
                      <a:r>
                        <a:rPr lang="hr-HR" sz="3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5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alibri"/>
                        <a:buNone/>
                      </a:pPr>
                      <a:r>
                        <a:rPr lang="hr-HR" sz="3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b="1" i="0" u="none" strike="noStrike" cap="non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5" name="Google Shape;275;p23"/>
          <p:cNvSpPr txBox="1"/>
          <p:nvPr/>
        </p:nvSpPr>
        <p:spPr>
          <a:xfrm>
            <a:off x="1017719" y="3691207"/>
            <a:ext cx="457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3"/>
          <p:cNvSpPr txBox="1"/>
          <p:nvPr/>
        </p:nvSpPr>
        <p:spPr>
          <a:xfrm>
            <a:off x="6562166" y="2222500"/>
            <a:ext cx="1664364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974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3"/>
          <p:cNvSpPr txBox="1"/>
          <p:nvPr/>
        </p:nvSpPr>
        <p:spPr>
          <a:xfrm>
            <a:off x="3801926" y="2797806"/>
            <a:ext cx="3048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1734101" y="2797805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2832230" y="2797804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1869079" y="3647717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2832230" y="3640673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3"/>
          <p:cNvSpPr txBox="1"/>
          <p:nvPr/>
        </p:nvSpPr>
        <p:spPr>
          <a:xfrm>
            <a:off x="3795381" y="3647717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3"/>
          <p:cNvSpPr txBox="1"/>
          <p:nvPr/>
        </p:nvSpPr>
        <p:spPr>
          <a:xfrm>
            <a:off x="3801926" y="4577499"/>
            <a:ext cx="3048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3"/>
          <p:cNvSpPr txBox="1"/>
          <p:nvPr/>
        </p:nvSpPr>
        <p:spPr>
          <a:xfrm>
            <a:off x="2847749" y="4577499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3"/>
          <p:cNvSpPr txBox="1"/>
          <p:nvPr/>
        </p:nvSpPr>
        <p:spPr>
          <a:xfrm>
            <a:off x="1856534" y="4577499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/>
        </p:nvSpPr>
        <p:spPr>
          <a:xfrm>
            <a:off x="841375" y="956600"/>
            <a:ext cx="110229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Dopuni prazna mjesta. </a:t>
            </a: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1" name="Google Shape;2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13" y="1893886"/>
            <a:ext cx="11102975" cy="307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dirty="0">
                <a:hlinkClick r:id="rId3"/>
              </a:rPr>
              <a:t>Kviz </a:t>
            </a:r>
            <a:endParaRPr dirty="0"/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dirty="0" err="1"/>
              <a:t>Riješi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 u </a:t>
            </a:r>
            <a:r>
              <a:rPr lang="en-US" dirty="0" err="1"/>
              <a:t>bilježnicu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F6AEAC-40DE-4EB2-919B-D8B0AF21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GLAZBENA  KULTURA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0A60CA9-1AFD-40BA-80BC-0DD9A544A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84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6765D0-FE7E-406B-B737-E7B91B97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379912"/>
          </a:xfrm>
        </p:spPr>
        <p:txBody>
          <a:bodyPr>
            <a:normAutofit fontScale="90000"/>
          </a:bodyPr>
          <a:lstStyle/>
          <a:p>
            <a:r>
              <a:rPr lang="hr-HR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HIMNA REPUBLIKE HRVATSKE</a:t>
            </a:r>
            <a:b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hr-HR" sz="4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hr-HR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Himna je svečana pjesma. Izvodi se na važnim državnim svečanostima te na važnim priredbama i sportskim događanjima. Himna Republike Hrvatske zove se LIJEPA NAŠA DOMOVINA. Napisao ju je Antun Mihanović, a uglazbio Josip Runjanin. </a:t>
            </a:r>
            <a:b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D27C3FB-C9FB-44A3-81A9-BE9A17D55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7AEF2F32-852D-4FBF-914E-2A3EA944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0E8499C8-7112-4255-B08C-A1E80C301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108C499C-2666-4D51-9360-96B79544AF9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1797978"/>
            <a:ext cx="5157787" cy="439168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Lijepa naša domovino,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Oj junačka zemljo mila,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Stare slave djedovino,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da bi vazda sretna bila!</a:t>
            </a:r>
            <a:br>
              <a:rPr lang="hr-HR" dirty="0"/>
            </a:b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Mila, kano si nam slavna,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Mila si nam ti jedina.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Mila, kuda si nam ravna,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Mila, kuda si planina!</a:t>
            </a:r>
            <a:endParaRPr lang="hr-HR" dirty="0"/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4B1E5DC1-D377-463D-A3ED-5D8E0F72721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0A5F586A-F973-4E1A-B93A-E3E903F34038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72200" y="1797978"/>
            <a:ext cx="5183188" cy="439168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Teci Dravo, Savo teci,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Nit' ti Dunav silu gubi,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Sinje more svijetu reci,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Da svoj narod Hrvat ljubi.</a:t>
            </a:r>
            <a:br>
              <a:rPr lang="hr-HR" dirty="0"/>
            </a:b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Dok mu njive sunce grije,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Dok mu hrašće bura vije,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Dok mu mrtve grobak krije,</a:t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Dok mu živo srce bije!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898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5842ED53-DDC2-4005-9450-6DDD45B4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1AD86E7-FFC3-4A47-8A4D-ABDA24C3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096" y="1315092"/>
            <a:ext cx="8307483" cy="6858000"/>
          </a:xfrm>
          <a:prstGeom prst="rect">
            <a:avLst/>
          </a:prstGeom>
        </p:spPr>
      </p:pic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63DAFCF7-9849-46A9-BC8A-D4A46BE30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hlinkClick r:id="rId3"/>
              </a:rPr>
              <a:t>Poslušajmo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himnu</a:t>
            </a:r>
            <a:r>
              <a:rPr lang="en-US" dirty="0">
                <a:hlinkClick r:id="rId3"/>
              </a:rPr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873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24AC8-E636-44DA-9BD7-0A534C41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Zavrti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kotač</a:t>
            </a:r>
            <a:r>
              <a:rPr lang="en-US" dirty="0">
                <a:hlinkClick r:id="rId2"/>
              </a:rPr>
              <a:t> i </a:t>
            </a:r>
            <a:r>
              <a:rPr lang="en-US" dirty="0" err="1">
                <a:hlinkClick r:id="rId2"/>
              </a:rPr>
              <a:t>otpjevaj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pjesmu</a:t>
            </a:r>
            <a:r>
              <a:rPr lang="en-US" dirty="0">
                <a:hlinkClick r:id="rId2"/>
              </a:rPr>
              <a:t>!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7D46E7-4F2C-46D9-995B-99BD5300A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471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ADEA58-7D9A-4CA8-BB71-40C47F28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Slagalica</a:t>
            </a:r>
            <a:r>
              <a:rPr lang="en-US" dirty="0">
                <a:hlinkClick r:id="rId2"/>
              </a:rPr>
              <a:t> 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58A8E4-4219-4B0D-B1FC-C485E7372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902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014E53-BBC3-444E-A49E-15F0ADB2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Poslušajte</a:t>
            </a:r>
            <a:r>
              <a:rPr lang="en-US" dirty="0"/>
              <a:t> </a:t>
            </a:r>
            <a:r>
              <a:rPr lang="en-US" dirty="0" err="1"/>
              <a:t>skladbe</a:t>
            </a:r>
            <a:r>
              <a:rPr lang="en-US" dirty="0"/>
              <a:t>!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E41A22-230E-4CE1-B52A-026AA72D5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 </a:t>
            </a:r>
            <a:r>
              <a:rPr lang="en-US" sz="2400" dirty="0" err="1"/>
              <a:t>nastavni</a:t>
            </a:r>
            <a:r>
              <a:rPr lang="en-US" sz="2400" dirty="0"/>
              <a:t> </a:t>
            </a:r>
            <a:r>
              <a:rPr lang="en-US" sz="2400" dirty="0" err="1"/>
              <a:t>listić</a:t>
            </a:r>
            <a:r>
              <a:rPr lang="en-US" sz="2400" dirty="0"/>
              <a:t> </a:t>
            </a:r>
            <a:r>
              <a:rPr lang="en-US" sz="2400" dirty="0" err="1"/>
              <a:t>upiši</a:t>
            </a:r>
            <a:r>
              <a:rPr lang="en-US" sz="2400" dirty="0"/>
              <a:t> </a:t>
            </a:r>
            <a:r>
              <a:rPr lang="en-US" sz="2400" dirty="0" err="1"/>
              <a:t>glazbene</a:t>
            </a:r>
            <a:r>
              <a:rPr lang="en-US" sz="2400" dirty="0"/>
              <a:t> </a:t>
            </a:r>
            <a:r>
              <a:rPr lang="en-US" sz="2400" dirty="0" err="1"/>
              <a:t>sastavnice</a:t>
            </a:r>
            <a:r>
              <a:rPr lang="en-US" sz="2400" dirty="0"/>
              <a:t> </a:t>
            </a:r>
            <a:r>
              <a:rPr lang="en-US" sz="2400" dirty="0" err="1"/>
              <a:t>skladbe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naslov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skladatelj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izvođači</a:t>
            </a:r>
            <a:r>
              <a:rPr lang="en-US" sz="2400" dirty="0"/>
              <a:t>,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ugođaj</a:t>
            </a:r>
            <a:r>
              <a:rPr lang="en-US" sz="2400" dirty="0"/>
              <a:t>, </a:t>
            </a:r>
          </a:p>
          <a:p>
            <a:r>
              <a:rPr lang="en-US" sz="2400" dirty="0"/>
              <a:t>tempo, </a:t>
            </a:r>
          </a:p>
          <a:p>
            <a:r>
              <a:rPr lang="en-US" sz="2400" dirty="0" err="1"/>
              <a:t>dinamika</a:t>
            </a:r>
            <a:r>
              <a:rPr lang="en-US" sz="2400" dirty="0"/>
              <a:t>, </a:t>
            </a: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3EF97FF-AC67-4E35-A304-1F5FC16EA70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1. </a:t>
            </a:r>
            <a:r>
              <a:rPr lang="en-US" dirty="0" err="1">
                <a:hlinkClick r:id="rId2"/>
              </a:rPr>
              <a:t>skladba</a:t>
            </a:r>
            <a:r>
              <a:rPr lang="en-US" dirty="0">
                <a:hlinkClick r:id="rId2"/>
              </a:rPr>
              <a:t>                   </a:t>
            </a:r>
            <a:r>
              <a:rPr lang="en-US" dirty="0">
                <a:hlinkClick r:id="rId3"/>
              </a:rPr>
              <a:t>KVIZ</a:t>
            </a:r>
            <a:endParaRPr lang="en-US" dirty="0"/>
          </a:p>
          <a:p>
            <a:r>
              <a:rPr lang="en-US" dirty="0">
                <a:hlinkClick r:id="rId4"/>
              </a:rPr>
              <a:t>2. </a:t>
            </a:r>
            <a:r>
              <a:rPr lang="en-US" dirty="0" err="1">
                <a:hlinkClick r:id="rId4"/>
              </a:rPr>
              <a:t>skladba</a:t>
            </a:r>
            <a:endParaRPr lang="en-US" dirty="0"/>
          </a:p>
          <a:p>
            <a:r>
              <a:rPr lang="en-US" dirty="0">
                <a:hlinkClick r:id="rId5"/>
              </a:rPr>
              <a:t>3.skladba</a:t>
            </a:r>
            <a:endParaRPr lang="en-US" dirty="0"/>
          </a:p>
          <a:p>
            <a:r>
              <a:rPr lang="en-US" dirty="0">
                <a:hlinkClick r:id="rId6"/>
              </a:rPr>
              <a:t>4. </a:t>
            </a:r>
            <a:r>
              <a:rPr lang="en-US" dirty="0" err="1">
                <a:hlinkClick r:id="rId6"/>
              </a:rPr>
              <a:t>skladba</a:t>
            </a:r>
            <a:r>
              <a:rPr lang="en-US" dirty="0">
                <a:hlinkClick r:id="rId6"/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7100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77040CAD-0367-4A06-8697-C1AD0A4F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18" y="528903"/>
            <a:ext cx="10515600" cy="878658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skladba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193780A7-D11F-41A3-B05D-E617F48D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718" y="1181528"/>
            <a:ext cx="10541193" cy="473313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hr-HR" sz="3400" b="1" dirty="0"/>
              <a:t>NAZIV SKLADBE:</a:t>
            </a:r>
            <a:r>
              <a:rPr lang="hr-HR" sz="3400" dirty="0"/>
              <a:t>  PLES ŠEĆERNE VILE</a:t>
            </a:r>
          </a:p>
          <a:p>
            <a:pPr marL="114300" indent="0">
              <a:buNone/>
            </a:pPr>
            <a:r>
              <a:rPr lang="hr-HR" sz="3400" dirty="0"/>
              <a:t> </a:t>
            </a:r>
          </a:p>
          <a:p>
            <a:r>
              <a:rPr lang="hr-HR" sz="3400" b="1" dirty="0"/>
              <a:t>SKLADATELJ:</a:t>
            </a:r>
            <a:r>
              <a:rPr lang="hr-HR" sz="3400" dirty="0"/>
              <a:t> PETAR ILJIČ </a:t>
            </a:r>
            <a:r>
              <a:rPr lang="hr-HR" sz="3400" b="1" u="sng" dirty="0"/>
              <a:t>ČAJKOVSKI</a:t>
            </a:r>
            <a:endParaRPr lang="en-US" sz="3400" b="1" u="sng" dirty="0"/>
          </a:p>
          <a:p>
            <a:pPr marL="114300" indent="0">
              <a:buNone/>
            </a:pPr>
            <a:r>
              <a:rPr lang="hr-HR" sz="3400" b="1" dirty="0"/>
              <a:t>  </a:t>
            </a:r>
            <a:endParaRPr lang="hr-HR" sz="3400" dirty="0"/>
          </a:p>
          <a:p>
            <a:r>
              <a:rPr lang="hr-HR" sz="3400" b="1" dirty="0"/>
              <a:t>UGOĐAJ:</a:t>
            </a:r>
            <a:endParaRPr lang="hr-HR" sz="3400" dirty="0"/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IZVOĐAČI:</a:t>
            </a:r>
            <a:r>
              <a:rPr lang="hr-HR" sz="3400" dirty="0"/>
              <a:t>  </a:t>
            </a:r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TEMPO:</a:t>
            </a:r>
            <a:endParaRPr lang="hr-HR" sz="3400" dirty="0"/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DINAMIKA:</a:t>
            </a:r>
            <a:endParaRPr lang="hr-HR" sz="3400" dirty="0"/>
          </a:p>
          <a:p>
            <a:pPr marL="114300" indent="0">
              <a:buNone/>
            </a:pPr>
            <a:r>
              <a:rPr lang="hr-HR" b="1" dirty="0"/>
              <a:t>  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729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77040CAD-0367-4A06-8697-C1AD0A4F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18" y="528903"/>
            <a:ext cx="10515600" cy="878658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skladba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193780A7-D11F-41A3-B05D-E617F48D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718" y="1181528"/>
            <a:ext cx="10541193" cy="473313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hr-HR" sz="3400" b="1" dirty="0"/>
              <a:t>NAZIV SKLADBE:</a:t>
            </a:r>
            <a:r>
              <a:rPr lang="en-US" sz="3400" b="1" dirty="0"/>
              <a:t> </a:t>
            </a:r>
            <a:r>
              <a:rPr lang="en-US" sz="3400" dirty="0"/>
              <a:t>KUKAVICA</a:t>
            </a:r>
            <a:endParaRPr lang="hr-HR" sz="3400" dirty="0"/>
          </a:p>
          <a:p>
            <a:pPr marL="114300" indent="0">
              <a:buNone/>
            </a:pPr>
            <a:r>
              <a:rPr lang="hr-HR" sz="3400" dirty="0"/>
              <a:t> </a:t>
            </a:r>
          </a:p>
          <a:p>
            <a:r>
              <a:rPr lang="hr-HR" sz="3400" b="1" dirty="0"/>
              <a:t>SKLADATELJ:</a:t>
            </a:r>
            <a:r>
              <a:rPr lang="hr-HR" sz="3400" dirty="0"/>
              <a:t> </a:t>
            </a:r>
            <a:r>
              <a:rPr lang="en-US" sz="3400" dirty="0"/>
              <a:t> CAMILLE </a:t>
            </a:r>
            <a:r>
              <a:rPr lang="en-US" sz="3400" b="1" u="sng" dirty="0"/>
              <a:t>SAINT SAENS</a:t>
            </a:r>
          </a:p>
          <a:p>
            <a:pPr marL="114300" indent="0">
              <a:buNone/>
            </a:pPr>
            <a:r>
              <a:rPr lang="hr-HR" sz="3400" b="1" dirty="0"/>
              <a:t>  </a:t>
            </a:r>
            <a:endParaRPr lang="hr-HR" sz="3400" dirty="0"/>
          </a:p>
          <a:p>
            <a:r>
              <a:rPr lang="hr-HR" sz="3400" b="1" dirty="0"/>
              <a:t>UGOĐAJ:</a:t>
            </a:r>
            <a:endParaRPr lang="hr-HR" sz="3400" dirty="0"/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IZVOĐAČI:</a:t>
            </a:r>
            <a:r>
              <a:rPr lang="hr-HR" sz="3400" dirty="0"/>
              <a:t>  </a:t>
            </a:r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TEMPO:</a:t>
            </a:r>
            <a:endParaRPr lang="hr-HR" sz="3400" dirty="0"/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DINAMIKA:</a:t>
            </a:r>
            <a:endParaRPr lang="hr-HR" sz="3400" dirty="0"/>
          </a:p>
          <a:p>
            <a:pPr marL="114300" indent="0">
              <a:buNone/>
            </a:pPr>
            <a:r>
              <a:rPr lang="hr-HR" b="1" dirty="0"/>
              <a:t>  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5065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77040CAD-0367-4A06-8697-C1AD0A4F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18" y="528903"/>
            <a:ext cx="10515600" cy="878658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skladba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193780A7-D11F-41A3-B05D-E617F48D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718" y="1181528"/>
            <a:ext cx="10541193" cy="473313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hr-HR" sz="3400" b="1" dirty="0"/>
              <a:t>NAZIV SKLADBE:</a:t>
            </a:r>
            <a:r>
              <a:rPr lang="hr-HR" sz="3400" dirty="0"/>
              <a:t>  TOCCATA u d-molu</a:t>
            </a:r>
            <a:endParaRPr lang="en-US" sz="3400" dirty="0"/>
          </a:p>
          <a:p>
            <a:pPr marL="114300" indent="0">
              <a:buNone/>
            </a:pPr>
            <a:r>
              <a:rPr lang="hr-HR" sz="3400" dirty="0"/>
              <a:t> </a:t>
            </a:r>
          </a:p>
          <a:p>
            <a:r>
              <a:rPr lang="hr-HR" sz="3400" b="1" dirty="0"/>
              <a:t>SKLADATELJ</a:t>
            </a:r>
            <a:r>
              <a:rPr lang="hr-HR" sz="3400" dirty="0"/>
              <a:t>:</a:t>
            </a:r>
            <a:r>
              <a:rPr lang="en-US" sz="3400" dirty="0"/>
              <a:t>       </a:t>
            </a:r>
            <a:r>
              <a:rPr lang="hr-HR" sz="3400" dirty="0"/>
              <a:t>JOHANN SEBASTIAN </a:t>
            </a:r>
            <a:r>
              <a:rPr lang="hr-HR" sz="3400" b="1" u="sng" dirty="0"/>
              <a:t>BACH</a:t>
            </a:r>
            <a:endParaRPr lang="en-US" sz="3400" b="1" u="sng" dirty="0"/>
          </a:p>
          <a:p>
            <a:pPr marL="114300" indent="0">
              <a:buNone/>
            </a:pPr>
            <a:r>
              <a:rPr lang="hr-HR" sz="3400" b="1" dirty="0"/>
              <a:t>  </a:t>
            </a:r>
            <a:endParaRPr lang="hr-HR" sz="3400" dirty="0"/>
          </a:p>
          <a:p>
            <a:r>
              <a:rPr lang="hr-HR" sz="3400" b="1" dirty="0"/>
              <a:t>UGOĐAJ:</a:t>
            </a:r>
            <a:endParaRPr lang="hr-HR" sz="3400" dirty="0"/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IZVOĐAČI:</a:t>
            </a:r>
            <a:r>
              <a:rPr lang="hr-HR" sz="3400" dirty="0"/>
              <a:t>  </a:t>
            </a:r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TEMPO:</a:t>
            </a:r>
            <a:endParaRPr lang="hr-HR" sz="3400" dirty="0"/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DINAMIKA:</a:t>
            </a:r>
            <a:endParaRPr lang="hr-HR" sz="3400" dirty="0"/>
          </a:p>
          <a:p>
            <a:pPr marL="114300" indent="0">
              <a:buNone/>
            </a:pPr>
            <a:r>
              <a:rPr lang="hr-HR" b="1" dirty="0"/>
              <a:t>  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507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77040CAD-0367-4A06-8697-C1AD0A4F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18" y="528903"/>
            <a:ext cx="10515600" cy="878658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skladba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193780A7-D11F-41A3-B05D-E617F48D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718" y="1181528"/>
            <a:ext cx="10541193" cy="473313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hr-HR" sz="3400" b="1" dirty="0"/>
              <a:t>NAZIV SKLADBE:</a:t>
            </a:r>
            <a:r>
              <a:rPr lang="en-US" sz="3400" b="1" dirty="0"/>
              <a:t> </a:t>
            </a:r>
            <a:r>
              <a:rPr lang="en-US" sz="3400" dirty="0"/>
              <a:t>TURSKA KORAČNICA </a:t>
            </a:r>
            <a:endParaRPr lang="hr-HR" sz="3400" dirty="0"/>
          </a:p>
          <a:p>
            <a:pPr marL="114300" indent="0">
              <a:buNone/>
            </a:pPr>
            <a:r>
              <a:rPr lang="hr-HR" sz="3400" dirty="0"/>
              <a:t> </a:t>
            </a:r>
          </a:p>
          <a:p>
            <a:r>
              <a:rPr lang="hr-HR" sz="3400" b="1" dirty="0"/>
              <a:t>SKLADATELJ:</a:t>
            </a:r>
            <a:r>
              <a:rPr lang="hr-HR" sz="3400" dirty="0"/>
              <a:t> </a:t>
            </a:r>
            <a:r>
              <a:rPr lang="hr-HR" sz="3400" b="1" dirty="0"/>
              <a:t> </a:t>
            </a:r>
            <a:r>
              <a:rPr lang="en-US" sz="3400" dirty="0"/>
              <a:t>WOLFGANG AMADEUS </a:t>
            </a:r>
            <a:r>
              <a:rPr lang="en-US" sz="3400" b="1" u="sng" dirty="0"/>
              <a:t>MOZART</a:t>
            </a:r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UGOĐAJ:</a:t>
            </a:r>
            <a:endParaRPr lang="hr-HR" sz="3400" dirty="0"/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IZVOĐAČI:</a:t>
            </a:r>
            <a:r>
              <a:rPr lang="hr-HR" sz="3400" dirty="0"/>
              <a:t>  </a:t>
            </a:r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TEMPO:</a:t>
            </a:r>
            <a:endParaRPr lang="hr-HR" sz="3400" dirty="0"/>
          </a:p>
          <a:p>
            <a:pPr marL="114300" indent="0">
              <a:buNone/>
            </a:pPr>
            <a:r>
              <a:rPr lang="hr-HR" sz="3400" b="1" dirty="0"/>
              <a:t> </a:t>
            </a:r>
            <a:endParaRPr lang="hr-HR" sz="3400" dirty="0"/>
          </a:p>
          <a:p>
            <a:r>
              <a:rPr lang="hr-HR" sz="3400" b="1" dirty="0"/>
              <a:t>DINAMIKA:</a:t>
            </a:r>
            <a:endParaRPr lang="hr-HR" sz="3400" dirty="0"/>
          </a:p>
          <a:p>
            <a:pPr marL="114300" indent="0">
              <a:buNone/>
            </a:pPr>
            <a:r>
              <a:rPr lang="hr-HR" b="1" dirty="0"/>
              <a:t>  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64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887718" y="3175641"/>
            <a:ext cx="4481056" cy="119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1800" u="sng">
                <a:solidFill>
                  <a:schemeClr val="hlink"/>
                </a:solidFill>
                <a:hlinkClick r:id="rId3"/>
              </a:rPr>
              <a:t>Zaljubljeno sunce</a:t>
            </a: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191" name="Google Shape;191;p15" descr="Dandelion, Sun, Plants, Flower, Dry, See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6747" y="1207427"/>
            <a:ext cx="4005001" cy="4443145"/>
          </a:xfrm>
          <a:prstGeom prst="rect">
            <a:avLst/>
          </a:prstGeom>
          <a:noFill/>
          <a:ln>
            <a:noFill/>
          </a:ln>
          <a:effectLst>
            <a:outerShdw blurRad="1270000" dist="355600" dir="2400000" sx="101000" sy="101000" algn="ctr" rotWithShape="0">
              <a:srgbClr val="2E82AF">
                <a:alpha val="83921"/>
              </a:srgbClr>
            </a:outerShdw>
          </a:effectLst>
        </p:spPr>
      </p:pic>
      <p:cxnSp>
        <p:nvCxnSpPr>
          <p:cNvPr id="192" name="Google Shape;192;p15"/>
          <p:cNvCxnSpPr/>
          <p:nvPr/>
        </p:nvCxnSpPr>
        <p:spPr>
          <a:xfrm>
            <a:off x="940364" y="2901649"/>
            <a:ext cx="2628480" cy="0"/>
          </a:xfrm>
          <a:prstGeom prst="straightConnector1">
            <a:avLst/>
          </a:prstGeom>
          <a:noFill/>
          <a:ln w="28575" cap="flat" cmpd="sng">
            <a:solidFill>
              <a:srgbClr val="2E82A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15"/>
          <p:cNvSpPr txBox="1"/>
          <p:nvPr/>
        </p:nvSpPr>
        <p:spPr>
          <a:xfrm>
            <a:off x="887718" y="528902"/>
            <a:ext cx="10515600" cy="184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Zaljubljeno sunce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  Vera Zemunić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6"/>
          <p:cNvPicPr preferRelativeResize="0"/>
          <p:nvPr/>
        </p:nvPicPr>
        <p:blipFill rotWithShape="1">
          <a:blip r:embed="rId3">
            <a:alphaModFix/>
          </a:blip>
          <a:srcRect b="4351"/>
          <a:stretch/>
        </p:blipFill>
        <p:spPr>
          <a:xfrm>
            <a:off x="6514948" y="431722"/>
            <a:ext cx="3963370" cy="5241279"/>
          </a:xfrm>
          <a:custGeom>
            <a:avLst/>
            <a:gdLst/>
            <a:ahLst/>
            <a:cxnLst/>
            <a:rect l="l" t="t" r="r" b="b"/>
            <a:pathLst>
              <a:path w="3963370" h="5241279" fill="none" extrusionOk="0">
                <a:moveTo>
                  <a:pt x="0" y="0"/>
                </a:moveTo>
                <a:cubicBezTo>
                  <a:pt x="297130" y="25775"/>
                  <a:pt x="437981" y="-15612"/>
                  <a:pt x="660562" y="0"/>
                </a:cubicBezTo>
                <a:cubicBezTo>
                  <a:pt x="883143" y="15612"/>
                  <a:pt x="1154522" y="-28759"/>
                  <a:pt x="1360757" y="0"/>
                </a:cubicBezTo>
                <a:cubicBezTo>
                  <a:pt x="1566993" y="28759"/>
                  <a:pt x="1800456" y="6689"/>
                  <a:pt x="2060952" y="0"/>
                </a:cubicBezTo>
                <a:cubicBezTo>
                  <a:pt x="2321448" y="-6689"/>
                  <a:pt x="2464384" y="27863"/>
                  <a:pt x="2761148" y="0"/>
                </a:cubicBezTo>
                <a:cubicBezTo>
                  <a:pt x="3057912" y="-27863"/>
                  <a:pt x="3183454" y="20963"/>
                  <a:pt x="3382076" y="0"/>
                </a:cubicBezTo>
                <a:cubicBezTo>
                  <a:pt x="3580698" y="-20963"/>
                  <a:pt x="3766183" y="26413"/>
                  <a:pt x="3963370" y="0"/>
                </a:cubicBezTo>
                <a:cubicBezTo>
                  <a:pt x="3952734" y="156075"/>
                  <a:pt x="3938456" y="485882"/>
                  <a:pt x="3963370" y="707573"/>
                </a:cubicBezTo>
                <a:cubicBezTo>
                  <a:pt x="3988284" y="929264"/>
                  <a:pt x="3974428" y="1022352"/>
                  <a:pt x="3963370" y="1257907"/>
                </a:cubicBezTo>
                <a:cubicBezTo>
                  <a:pt x="3952312" y="1493462"/>
                  <a:pt x="3937455" y="1724812"/>
                  <a:pt x="3963370" y="1860654"/>
                </a:cubicBezTo>
                <a:cubicBezTo>
                  <a:pt x="3989285" y="1996496"/>
                  <a:pt x="3971989" y="2114936"/>
                  <a:pt x="3963370" y="2358576"/>
                </a:cubicBezTo>
                <a:cubicBezTo>
                  <a:pt x="3954751" y="2602216"/>
                  <a:pt x="3998033" y="2804056"/>
                  <a:pt x="3963370" y="3066148"/>
                </a:cubicBezTo>
                <a:cubicBezTo>
                  <a:pt x="3928707" y="3328240"/>
                  <a:pt x="3987765" y="3595991"/>
                  <a:pt x="3963370" y="3773721"/>
                </a:cubicBezTo>
                <a:cubicBezTo>
                  <a:pt x="3938975" y="3951451"/>
                  <a:pt x="3933002" y="4259719"/>
                  <a:pt x="3963370" y="4428881"/>
                </a:cubicBezTo>
                <a:cubicBezTo>
                  <a:pt x="3993738" y="4598043"/>
                  <a:pt x="3999156" y="5060819"/>
                  <a:pt x="3963370" y="5241279"/>
                </a:cubicBezTo>
                <a:cubicBezTo>
                  <a:pt x="3618716" y="5214708"/>
                  <a:pt x="3466683" y="5244058"/>
                  <a:pt x="3223541" y="5241279"/>
                </a:cubicBezTo>
                <a:cubicBezTo>
                  <a:pt x="2980399" y="5238500"/>
                  <a:pt x="2726065" y="5226846"/>
                  <a:pt x="2483712" y="5241279"/>
                </a:cubicBezTo>
                <a:cubicBezTo>
                  <a:pt x="2241359" y="5255712"/>
                  <a:pt x="2030563" y="5246612"/>
                  <a:pt x="1783517" y="5241279"/>
                </a:cubicBezTo>
                <a:cubicBezTo>
                  <a:pt x="1536471" y="5235946"/>
                  <a:pt x="1377606" y="5259260"/>
                  <a:pt x="1043687" y="5241279"/>
                </a:cubicBezTo>
                <a:cubicBezTo>
                  <a:pt x="709768" y="5223299"/>
                  <a:pt x="382813" y="5261030"/>
                  <a:pt x="0" y="5241279"/>
                </a:cubicBezTo>
                <a:cubicBezTo>
                  <a:pt x="14627" y="5094398"/>
                  <a:pt x="7780" y="4935482"/>
                  <a:pt x="0" y="4638532"/>
                </a:cubicBezTo>
                <a:cubicBezTo>
                  <a:pt x="-7780" y="4341582"/>
                  <a:pt x="37684" y="4069002"/>
                  <a:pt x="0" y="3878546"/>
                </a:cubicBezTo>
                <a:cubicBezTo>
                  <a:pt x="-37684" y="3688090"/>
                  <a:pt x="-23778" y="3576024"/>
                  <a:pt x="0" y="3380625"/>
                </a:cubicBezTo>
                <a:cubicBezTo>
                  <a:pt x="23778" y="3185226"/>
                  <a:pt x="14732" y="2945784"/>
                  <a:pt x="0" y="2673052"/>
                </a:cubicBezTo>
                <a:cubicBezTo>
                  <a:pt x="-14732" y="2400320"/>
                  <a:pt x="-26278" y="2203293"/>
                  <a:pt x="0" y="1965480"/>
                </a:cubicBezTo>
                <a:cubicBezTo>
                  <a:pt x="26278" y="1727667"/>
                  <a:pt x="2421" y="1649632"/>
                  <a:pt x="0" y="1467558"/>
                </a:cubicBezTo>
                <a:cubicBezTo>
                  <a:pt x="-2421" y="1285484"/>
                  <a:pt x="-14005" y="992339"/>
                  <a:pt x="0" y="864811"/>
                </a:cubicBezTo>
                <a:cubicBezTo>
                  <a:pt x="14005" y="737283"/>
                  <a:pt x="31951" y="260720"/>
                  <a:pt x="0" y="0"/>
                </a:cubicBezTo>
                <a:close/>
              </a:path>
              <a:path w="3963370" h="5241279" extrusionOk="0">
                <a:moveTo>
                  <a:pt x="0" y="0"/>
                </a:moveTo>
                <a:cubicBezTo>
                  <a:pt x="230992" y="-14411"/>
                  <a:pt x="305460" y="1413"/>
                  <a:pt x="541661" y="0"/>
                </a:cubicBezTo>
                <a:cubicBezTo>
                  <a:pt x="777862" y="-1413"/>
                  <a:pt x="923012" y="-8390"/>
                  <a:pt x="1162589" y="0"/>
                </a:cubicBezTo>
                <a:cubicBezTo>
                  <a:pt x="1402166" y="8390"/>
                  <a:pt x="1514302" y="-21448"/>
                  <a:pt x="1783516" y="0"/>
                </a:cubicBezTo>
                <a:cubicBezTo>
                  <a:pt x="2052730" y="21448"/>
                  <a:pt x="2348427" y="25514"/>
                  <a:pt x="2523346" y="0"/>
                </a:cubicBezTo>
                <a:cubicBezTo>
                  <a:pt x="2698265" y="-25514"/>
                  <a:pt x="2989744" y="-5097"/>
                  <a:pt x="3223541" y="0"/>
                </a:cubicBezTo>
                <a:cubicBezTo>
                  <a:pt x="3457339" y="5097"/>
                  <a:pt x="3645513" y="-36098"/>
                  <a:pt x="3963370" y="0"/>
                </a:cubicBezTo>
                <a:cubicBezTo>
                  <a:pt x="3956113" y="224444"/>
                  <a:pt x="3979927" y="261863"/>
                  <a:pt x="3963370" y="497922"/>
                </a:cubicBezTo>
                <a:cubicBezTo>
                  <a:pt x="3946813" y="733981"/>
                  <a:pt x="3977392" y="808362"/>
                  <a:pt x="3963370" y="995843"/>
                </a:cubicBezTo>
                <a:cubicBezTo>
                  <a:pt x="3949348" y="1183324"/>
                  <a:pt x="3973556" y="1523101"/>
                  <a:pt x="3963370" y="1703416"/>
                </a:cubicBezTo>
                <a:cubicBezTo>
                  <a:pt x="3953184" y="1883731"/>
                  <a:pt x="3930014" y="2083846"/>
                  <a:pt x="3963370" y="2410988"/>
                </a:cubicBezTo>
                <a:cubicBezTo>
                  <a:pt x="3996726" y="2738130"/>
                  <a:pt x="3970211" y="2664699"/>
                  <a:pt x="3963370" y="2908910"/>
                </a:cubicBezTo>
                <a:cubicBezTo>
                  <a:pt x="3956529" y="3153121"/>
                  <a:pt x="3943536" y="3234960"/>
                  <a:pt x="3963370" y="3459244"/>
                </a:cubicBezTo>
                <a:cubicBezTo>
                  <a:pt x="3983204" y="3683528"/>
                  <a:pt x="3964857" y="3767784"/>
                  <a:pt x="3963370" y="3957166"/>
                </a:cubicBezTo>
                <a:cubicBezTo>
                  <a:pt x="3961883" y="4146548"/>
                  <a:pt x="3939254" y="4439118"/>
                  <a:pt x="3963370" y="4559913"/>
                </a:cubicBezTo>
                <a:cubicBezTo>
                  <a:pt x="3987486" y="4680708"/>
                  <a:pt x="3987452" y="5084809"/>
                  <a:pt x="3963370" y="5241279"/>
                </a:cubicBezTo>
                <a:cubicBezTo>
                  <a:pt x="3774044" y="5230718"/>
                  <a:pt x="3493390" y="5245132"/>
                  <a:pt x="3302808" y="5241279"/>
                </a:cubicBezTo>
                <a:cubicBezTo>
                  <a:pt x="3112226" y="5237426"/>
                  <a:pt x="2839582" y="5214787"/>
                  <a:pt x="2602613" y="5241279"/>
                </a:cubicBezTo>
                <a:cubicBezTo>
                  <a:pt x="2365644" y="5267771"/>
                  <a:pt x="2124755" y="5266370"/>
                  <a:pt x="1902418" y="5241279"/>
                </a:cubicBezTo>
                <a:cubicBezTo>
                  <a:pt x="1680082" y="5216188"/>
                  <a:pt x="1444273" y="5251797"/>
                  <a:pt x="1162589" y="5241279"/>
                </a:cubicBezTo>
                <a:cubicBezTo>
                  <a:pt x="880905" y="5230761"/>
                  <a:pt x="485679" y="5279423"/>
                  <a:pt x="0" y="5241279"/>
                </a:cubicBezTo>
                <a:cubicBezTo>
                  <a:pt x="3167" y="5060455"/>
                  <a:pt x="-8207" y="4921290"/>
                  <a:pt x="0" y="4690945"/>
                </a:cubicBezTo>
                <a:cubicBezTo>
                  <a:pt x="8207" y="4460600"/>
                  <a:pt x="13426" y="4157810"/>
                  <a:pt x="0" y="3983372"/>
                </a:cubicBezTo>
                <a:cubicBezTo>
                  <a:pt x="-13426" y="3808934"/>
                  <a:pt x="-9243" y="3419768"/>
                  <a:pt x="0" y="3223387"/>
                </a:cubicBezTo>
                <a:cubicBezTo>
                  <a:pt x="9243" y="3027007"/>
                  <a:pt x="7908" y="2846853"/>
                  <a:pt x="0" y="2673052"/>
                </a:cubicBezTo>
                <a:cubicBezTo>
                  <a:pt x="-7908" y="2499251"/>
                  <a:pt x="-20351" y="2243695"/>
                  <a:pt x="0" y="2070305"/>
                </a:cubicBezTo>
                <a:cubicBezTo>
                  <a:pt x="20351" y="1896915"/>
                  <a:pt x="20739" y="1640164"/>
                  <a:pt x="0" y="1519971"/>
                </a:cubicBezTo>
                <a:cubicBezTo>
                  <a:pt x="-20739" y="1399778"/>
                  <a:pt x="-28729" y="995187"/>
                  <a:pt x="0" y="759985"/>
                </a:cubicBezTo>
                <a:cubicBezTo>
                  <a:pt x="28729" y="524783"/>
                  <a:pt x="13380" y="225814"/>
                  <a:pt x="0" y="0"/>
                </a:cubicBezTo>
                <a:close/>
              </a:path>
            </a:pathLst>
          </a:custGeom>
          <a:noFill/>
          <a:ln w="28575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p16"/>
          <p:cNvSpPr txBox="1">
            <a:spLocks noGrp="1"/>
          </p:cNvSpPr>
          <p:nvPr>
            <p:ph type="body" idx="1"/>
          </p:nvPr>
        </p:nvSpPr>
        <p:spPr>
          <a:xfrm>
            <a:off x="974081" y="2086848"/>
            <a:ext cx="4808355" cy="2905173"/>
          </a:xfrm>
          <a:prstGeom prst="rect">
            <a:avLst/>
          </a:prstGeom>
          <a:solidFill>
            <a:srgbClr val="DDEAF6"/>
          </a:solidFill>
          <a:ln w="38100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 Ponavljanjem riječi i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 stihova, njihovom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 duljinom, nabrajanjem ili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 rimom pjesnik stvara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 pjesnički ritam.</a:t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1713682" y="1608406"/>
            <a:ext cx="3229762" cy="614363"/>
          </a:xfrm>
          <a:custGeom>
            <a:avLst/>
            <a:gdLst/>
            <a:ahLst/>
            <a:cxnLst/>
            <a:rect l="l" t="t" r="r" b="b"/>
            <a:pathLst>
              <a:path w="3229762" h="614363" fill="none" extrusionOk="0">
                <a:moveTo>
                  <a:pt x="0" y="0"/>
                </a:moveTo>
                <a:cubicBezTo>
                  <a:pt x="207205" y="-36907"/>
                  <a:pt x="293362" y="12554"/>
                  <a:pt x="538294" y="0"/>
                </a:cubicBezTo>
                <a:cubicBezTo>
                  <a:pt x="783226" y="-12554"/>
                  <a:pt x="944051" y="13170"/>
                  <a:pt x="1108885" y="0"/>
                </a:cubicBezTo>
                <a:cubicBezTo>
                  <a:pt x="1273719" y="-13170"/>
                  <a:pt x="1510660" y="19477"/>
                  <a:pt x="1711774" y="0"/>
                </a:cubicBezTo>
                <a:cubicBezTo>
                  <a:pt x="1912888" y="-19477"/>
                  <a:pt x="2074582" y="26798"/>
                  <a:pt x="2185472" y="0"/>
                </a:cubicBezTo>
                <a:cubicBezTo>
                  <a:pt x="2296362" y="-26798"/>
                  <a:pt x="2456105" y="60305"/>
                  <a:pt x="2691468" y="0"/>
                </a:cubicBezTo>
                <a:cubicBezTo>
                  <a:pt x="2926831" y="-60305"/>
                  <a:pt x="3074492" y="27892"/>
                  <a:pt x="3229762" y="0"/>
                </a:cubicBezTo>
                <a:cubicBezTo>
                  <a:pt x="3252362" y="119420"/>
                  <a:pt x="3197431" y="194515"/>
                  <a:pt x="3229762" y="288751"/>
                </a:cubicBezTo>
                <a:cubicBezTo>
                  <a:pt x="3262093" y="382987"/>
                  <a:pt x="3197037" y="481638"/>
                  <a:pt x="3229762" y="614363"/>
                </a:cubicBezTo>
                <a:cubicBezTo>
                  <a:pt x="3072053" y="622619"/>
                  <a:pt x="2922721" y="568507"/>
                  <a:pt x="2788361" y="614363"/>
                </a:cubicBezTo>
                <a:cubicBezTo>
                  <a:pt x="2654001" y="660219"/>
                  <a:pt x="2556836" y="585300"/>
                  <a:pt x="2346960" y="614363"/>
                </a:cubicBezTo>
                <a:cubicBezTo>
                  <a:pt x="2137084" y="643426"/>
                  <a:pt x="2004104" y="609425"/>
                  <a:pt x="1840964" y="614363"/>
                </a:cubicBezTo>
                <a:cubicBezTo>
                  <a:pt x="1677824" y="619301"/>
                  <a:pt x="1594053" y="598286"/>
                  <a:pt x="1399564" y="614363"/>
                </a:cubicBezTo>
                <a:cubicBezTo>
                  <a:pt x="1205075" y="630440"/>
                  <a:pt x="1065916" y="551228"/>
                  <a:pt x="828972" y="614363"/>
                </a:cubicBezTo>
                <a:cubicBezTo>
                  <a:pt x="592028" y="677498"/>
                  <a:pt x="398595" y="537870"/>
                  <a:pt x="0" y="614363"/>
                </a:cubicBezTo>
                <a:cubicBezTo>
                  <a:pt x="-6428" y="527889"/>
                  <a:pt x="36794" y="455243"/>
                  <a:pt x="0" y="307182"/>
                </a:cubicBezTo>
                <a:cubicBezTo>
                  <a:pt x="-36794" y="159121"/>
                  <a:pt x="16056" y="90313"/>
                  <a:pt x="0" y="0"/>
                </a:cubicBezTo>
                <a:close/>
              </a:path>
              <a:path w="3229762" h="614363" extrusionOk="0">
                <a:moveTo>
                  <a:pt x="0" y="0"/>
                </a:moveTo>
                <a:cubicBezTo>
                  <a:pt x="178578" y="-51452"/>
                  <a:pt x="346642" y="40243"/>
                  <a:pt x="570591" y="0"/>
                </a:cubicBezTo>
                <a:cubicBezTo>
                  <a:pt x="794540" y="-40243"/>
                  <a:pt x="869314" y="2379"/>
                  <a:pt x="1044290" y="0"/>
                </a:cubicBezTo>
                <a:cubicBezTo>
                  <a:pt x="1219266" y="-2379"/>
                  <a:pt x="1387270" y="40572"/>
                  <a:pt x="1485691" y="0"/>
                </a:cubicBezTo>
                <a:cubicBezTo>
                  <a:pt x="1584112" y="-40572"/>
                  <a:pt x="1876533" y="51114"/>
                  <a:pt x="2088579" y="0"/>
                </a:cubicBezTo>
                <a:cubicBezTo>
                  <a:pt x="2300625" y="-51114"/>
                  <a:pt x="2382910" y="50834"/>
                  <a:pt x="2529980" y="0"/>
                </a:cubicBezTo>
                <a:cubicBezTo>
                  <a:pt x="2677050" y="-50834"/>
                  <a:pt x="3033172" y="79705"/>
                  <a:pt x="3229762" y="0"/>
                </a:cubicBezTo>
                <a:cubicBezTo>
                  <a:pt x="3230094" y="115767"/>
                  <a:pt x="3227780" y="178367"/>
                  <a:pt x="3229762" y="301038"/>
                </a:cubicBezTo>
                <a:cubicBezTo>
                  <a:pt x="3231744" y="423709"/>
                  <a:pt x="3211642" y="466712"/>
                  <a:pt x="3229762" y="614363"/>
                </a:cubicBezTo>
                <a:cubicBezTo>
                  <a:pt x="3098868" y="622388"/>
                  <a:pt x="2981939" y="594715"/>
                  <a:pt x="2756064" y="614363"/>
                </a:cubicBezTo>
                <a:cubicBezTo>
                  <a:pt x="2530189" y="634011"/>
                  <a:pt x="2472750" y="609205"/>
                  <a:pt x="2250068" y="614363"/>
                </a:cubicBezTo>
                <a:cubicBezTo>
                  <a:pt x="2027386" y="619521"/>
                  <a:pt x="1988923" y="603853"/>
                  <a:pt x="1808667" y="614363"/>
                </a:cubicBezTo>
                <a:cubicBezTo>
                  <a:pt x="1628411" y="624873"/>
                  <a:pt x="1425088" y="570892"/>
                  <a:pt x="1270373" y="614363"/>
                </a:cubicBezTo>
                <a:cubicBezTo>
                  <a:pt x="1115658" y="657834"/>
                  <a:pt x="1023614" y="564735"/>
                  <a:pt x="828972" y="614363"/>
                </a:cubicBezTo>
                <a:cubicBezTo>
                  <a:pt x="634330" y="663991"/>
                  <a:pt x="408803" y="557988"/>
                  <a:pt x="0" y="614363"/>
                </a:cubicBezTo>
                <a:cubicBezTo>
                  <a:pt x="-2236" y="513503"/>
                  <a:pt x="23522" y="407698"/>
                  <a:pt x="0" y="319469"/>
                </a:cubicBezTo>
                <a:cubicBezTo>
                  <a:pt x="-23522" y="231240"/>
                  <a:pt x="29092" y="94238"/>
                  <a:pt x="0" y="0"/>
                </a:cubicBezTo>
                <a:close/>
              </a:path>
            </a:pathLst>
          </a:custGeom>
          <a:solidFill>
            <a:srgbClr val="9CC2E5"/>
          </a:solidFill>
          <a:ln w="38100" cap="flat" cmpd="sng">
            <a:solidFill>
              <a:srgbClr val="2E82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PJESNIČKI RITAM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7" descr="Slika na kojoj se prikazuje ptica, cvijet&#10;&#10;Opis je automatski generiran"/>
          <p:cNvPicPr preferRelativeResize="0"/>
          <p:nvPr/>
        </p:nvPicPr>
        <p:blipFill rotWithShape="1">
          <a:blip r:embed="rId3">
            <a:alphaModFix/>
          </a:blip>
          <a:srcRect l="3985" t="19303" r="5489" b="589"/>
          <a:stretch/>
        </p:blipFill>
        <p:spPr>
          <a:xfrm>
            <a:off x="1656735" y="1344706"/>
            <a:ext cx="8878529" cy="4305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 descr="Slika na kojoj se prikazuje ptica, cvijet&#10;&#10;Opis je automatski generiran"/>
          <p:cNvPicPr preferRelativeResize="0"/>
          <p:nvPr/>
        </p:nvPicPr>
        <p:blipFill rotWithShape="1">
          <a:blip r:embed="rId4">
            <a:alphaModFix/>
          </a:blip>
          <a:srcRect t="3697" b="88067"/>
          <a:stretch/>
        </p:blipFill>
        <p:spPr>
          <a:xfrm>
            <a:off x="671079" y="376517"/>
            <a:ext cx="11021961" cy="968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>
            <a:spLocks noGrp="1"/>
          </p:cNvSpPr>
          <p:nvPr>
            <p:ph type="title"/>
          </p:nvPr>
        </p:nvSpPr>
        <p:spPr>
          <a:xfrm>
            <a:off x="825403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KVIZ</a:t>
            </a:r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body" idx="1"/>
          </p:nvPr>
        </p:nvSpPr>
        <p:spPr>
          <a:xfrm>
            <a:off x="825403" y="3429000"/>
            <a:ext cx="10541193" cy="110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u="sng" dirty="0">
                <a:solidFill>
                  <a:schemeClr val="hlink"/>
                </a:solidFill>
                <a:hlinkClick r:id="rId3"/>
              </a:rPr>
              <a:t>https://wordwall.net/hr/resource/2425732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04C9F7-2F2A-497B-9B31-2863B9A2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Domaća</a:t>
            </a:r>
            <a:r>
              <a:rPr lang="en-US" dirty="0"/>
              <a:t> </a:t>
            </a:r>
            <a:r>
              <a:rPr lang="en-US" dirty="0" err="1"/>
              <a:t>zadaća-</a:t>
            </a:r>
            <a:r>
              <a:rPr lang="en-US" dirty="0" err="1">
                <a:hlinkClick r:id="rId2"/>
              </a:rPr>
              <a:t>odgovori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na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pitanja</a:t>
            </a:r>
            <a:r>
              <a:rPr lang="en-US" dirty="0">
                <a:hlinkClick r:id="rId2"/>
              </a:rPr>
              <a:t> 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165232-012B-4653-9FCF-38E6E28F8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83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800"/>
              <a:buFont typeface="Quattrocento Sans"/>
              <a:buNone/>
            </a:pPr>
            <a:r>
              <a:rPr lang="hr-HR" sz="4800">
                <a:latin typeface="Quattrocento Sans"/>
                <a:ea typeface="Quattrocento Sans"/>
                <a:cs typeface="Quattrocento Sans"/>
                <a:sym typeface="Quattrocento Sans"/>
              </a:rPr>
              <a:t>MATEMATIKA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Ponovimo pojmove…</a:t>
            </a:r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u="sng" dirty="0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https://wordwall.net/hr/resource/2283504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550</Words>
  <Application>Microsoft Office PowerPoint</Application>
  <PresentationFormat>Široki zaslon</PresentationFormat>
  <Paragraphs>152</Paragraphs>
  <Slides>24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Times New Roman</vt:lpstr>
      <vt:lpstr>Noto Sans Symbols</vt:lpstr>
      <vt:lpstr>Calibri</vt:lpstr>
      <vt:lpstr>Quattrocento Sans</vt:lpstr>
      <vt:lpstr>Arial</vt:lpstr>
      <vt:lpstr>Office Theme</vt:lpstr>
      <vt:lpstr>HRVATSKI JEZIK</vt:lpstr>
      <vt:lpstr>Slagalica </vt:lpstr>
      <vt:lpstr>PowerPoint prezentacija</vt:lpstr>
      <vt:lpstr>PowerPoint prezentacija</vt:lpstr>
      <vt:lpstr>PowerPoint prezentacija</vt:lpstr>
      <vt:lpstr>KVIZ</vt:lpstr>
      <vt:lpstr>Domaća zadaća-odgovori na pitanja </vt:lpstr>
      <vt:lpstr>MATEMATIKA</vt:lpstr>
      <vt:lpstr>Ponovimo pojmove…</vt:lpstr>
      <vt:lpstr>Ponovimo pisano zbrajanje i oduzimanje</vt:lpstr>
      <vt:lpstr>PowerPoint prezentacija</vt:lpstr>
      <vt:lpstr>PowerPoint prezentacija</vt:lpstr>
      <vt:lpstr>PowerPoint prezentacija</vt:lpstr>
      <vt:lpstr>Kviz </vt:lpstr>
      <vt:lpstr>GLAZBENA  KULTURA</vt:lpstr>
      <vt:lpstr>HIMNA REPUBLIKE HRVATSKE  Himna je svečana pjesma. Izvodi se na važnim državnim svečanostima te na važnim priredbama i sportskim događanjima. Himna Republike Hrvatske zove se LIJEPA NAŠA DOMOVINA. Napisao ju je Antun Mihanović, a uglazbio Josip Runjanin.  </vt:lpstr>
      <vt:lpstr>PowerPoint prezentacija</vt:lpstr>
      <vt:lpstr>PowerPoint prezentacija</vt:lpstr>
      <vt:lpstr>Zavrti kotač i otpjevaj pjesmu!</vt:lpstr>
      <vt:lpstr>Poslušajte skladbe!</vt:lpstr>
      <vt:lpstr>1. skladba </vt:lpstr>
      <vt:lpstr>2. skladba </vt:lpstr>
      <vt:lpstr>3. skladba </vt:lpstr>
      <vt:lpstr>4. skladba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MONIKA RAJKOVIĆ</cp:lastModifiedBy>
  <cp:revision>9</cp:revision>
  <dcterms:created xsi:type="dcterms:W3CDTF">2017-12-15T12:14:31Z</dcterms:created>
  <dcterms:modified xsi:type="dcterms:W3CDTF">2020-05-31T20:24:59Z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0x01010048CD10F59D587A4AA3026165A57E4632</vt:lpwstr>
  </property>
</Properties>
</file>