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Quattrocento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ktz9LqmNHI76jps/D3vVmisp2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senija Krajačić" initials="" lastIdx="3" clrIdx="0"/>
  <p:cmAuthor id="1" name="Bella Makovec" initials="" lastIdx="2" clrIdx="1"/>
  <p:cmAuthor id="2" name="Andreja Kosorcic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A59447-2024-48D4-B6DD-86E63832E40F}">
  <a:tblStyle styleId="{DDA59447-2024-48D4-B6DD-86E63832E40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0822A81-641C-4EB8-A790-A80ECD1AC56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50" Type="http://customschemas.google.com/relationships/presentationmetadata" Target="meta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" type="objOnly">
  <p:cSld name="OBJECT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6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hr/resource/189277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82204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131283100698148864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842289" y="2920585"/>
            <a:ext cx="10515600" cy="101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Hrvatski jezik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>
            <a:spLocks noGrp="1"/>
          </p:cNvSpPr>
          <p:nvPr>
            <p:ph type="body" idx="1"/>
          </p:nvPr>
        </p:nvSpPr>
        <p:spPr>
          <a:xfrm>
            <a:off x="829762" y="57826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 b="0">
                <a:latin typeface="Quattrocento Sans"/>
                <a:ea typeface="Quattrocento Sans"/>
                <a:cs typeface="Quattrocento Sans"/>
                <a:sym typeface="Quattrocento Sans"/>
              </a:rPr>
              <a:t>Oblaci - sladoled</a:t>
            </a:r>
            <a:endParaRPr sz="3200" b="0"/>
          </a:p>
        </p:txBody>
      </p:sp>
      <p:pic>
        <p:nvPicPr>
          <p:cNvPr id="212" name="Google Shape;212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8894" t="20924" r="7158" b="7342"/>
          <a:stretch/>
        </p:blipFill>
        <p:spPr>
          <a:xfrm>
            <a:off x="1113339" y="1671308"/>
            <a:ext cx="5163682" cy="3515384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13" name="Google Shape;213;p18"/>
          <p:cNvSpPr txBox="1">
            <a:spLocks noGrp="1"/>
          </p:cNvSpPr>
          <p:nvPr>
            <p:ph type="body" idx="4"/>
          </p:nvPr>
        </p:nvSpPr>
        <p:spPr>
          <a:xfrm>
            <a:off x="6512995" y="2888377"/>
            <a:ext cx="5183188" cy="10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Oblaci rastu kao sladoled iz automata.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title"/>
          </p:nvPr>
        </p:nvSpPr>
        <p:spPr>
          <a:xfrm>
            <a:off x="1124626" y="463846"/>
            <a:ext cx="99532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>
                <a:latin typeface="Quattrocento Sans"/>
                <a:ea typeface="Quattrocento Sans"/>
                <a:cs typeface="Quattrocento Sans"/>
                <a:sym typeface="Quattrocento Sans"/>
              </a:rPr>
              <a:t>Oblak - šećerna vata</a:t>
            </a:r>
            <a:endParaRPr sz="3200"/>
          </a:p>
        </p:txBody>
      </p:sp>
      <p:pic>
        <p:nvPicPr>
          <p:cNvPr id="219" name="Google Shape;219;p19" descr="Slika na kojoj se prikazuje hrana, sašimi, fotografija, držanje&#10;&#10;Opis je generiran uz vrlo visoku pouzdanos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599" t="16930" r="17825" b="5642"/>
          <a:stretch/>
        </p:blipFill>
        <p:spPr>
          <a:xfrm>
            <a:off x="1960966" y="1475980"/>
            <a:ext cx="2897837" cy="4144475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20" name="Google Shape;220;p19"/>
          <p:cNvSpPr txBox="1">
            <a:spLocks noGrp="1"/>
          </p:cNvSpPr>
          <p:nvPr>
            <p:ph type="body" idx="2"/>
          </p:nvPr>
        </p:nvSpPr>
        <p:spPr>
          <a:xfrm>
            <a:off x="5372144" y="3039485"/>
            <a:ext cx="6079836" cy="77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Oblak je pahuljast kao šećerna vata.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0" descr="Slika na kojoj se prikazuje tekst&#10;&#10;Opis je automatski generiran"/>
          <p:cNvPicPr preferRelativeResize="0"/>
          <p:nvPr/>
        </p:nvPicPr>
        <p:blipFill rotWithShape="1">
          <a:blip r:embed="rId3">
            <a:alphaModFix/>
          </a:blip>
          <a:srcRect t="6553" b="9174"/>
          <a:stretch/>
        </p:blipFill>
        <p:spPr>
          <a:xfrm>
            <a:off x="20" y="-68826"/>
            <a:ext cx="12191980" cy="692681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0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title"/>
          </p:nvPr>
        </p:nvSpPr>
        <p:spPr>
          <a:xfrm>
            <a:off x="6240222" y="596059"/>
            <a:ext cx="2496797" cy="52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Kviz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0"/>
          <p:cNvSpPr txBox="1">
            <a:spLocks noGrp="1"/>
          </p:cNvSpPr>
          <p:nvPr>
            <p:ph type="body" idx="1"/>
          </p:nvPr>
        </p:nvSpPr>
        <p:spPr>
          <a:xfrm>
            <a:off x="5323489" y="137244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Usporedbe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20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1118627" y="464247"/>
            <a:ext cx="10515600" cy="119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Zadatak za zadaću</a:t>
            </a:r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body" idx="1"/>
          </p:nvPr>
        </p:nvSpPr>
        <p:spPr>
          <a:xfrm>
            <a:off x="1118627" y="1429262"/>
            <a:ext cx="10400826" cy="118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Zapišite što više riječi koje su oštre kao pila, meke kao svila, dugačke kao rep u mačke i začarane kao patuljak. </a:t>
            </a:r>
            <a:endParaRPr/>
          </a:p>
        </p:txBody>
      </p:sp>
      <p:graphicFrame>
        <p:nvGraphicFramePr>
          <p:cNvPr id="236" name="Google Shape;236;p21"/>
          <p:cNvGraphicFramePr/>
          <p:nvPr/>
        </p:nvGraphicFramePr>
        <p:xfrm>
          <a:off x="795130" y="2440608"/>
          <a:ext cx="10731625" cy="3408700"/>
        </p:xfrm>
        <a:graphic>
          <a:graphicData uri="http://schemas.openxmlformats.org/drawingml/2006/table">
            <a:tbl>
              <a:tblPr firstRow="1" bandRow="1">
                <a:noFill/>
                <a:tableStyleId>{DDA59447-2024-48D4-B6DD-86E63832E40F}</a:tableStyleId>
              </a:tblPr>
              <a:tblGrid>
                <a:gridCol w="251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oštre kao pila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meke kao svila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dugačke kao rep u mačke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začarane kao patuljak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hr-HR" sz="26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Neznalice!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hr-HR" sz="26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nježan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otorinolaringologija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hr-HR" sz="260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Čiribu-čiriba!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>
            <a:spLocks noGrp="1"/>
          </p:cNvSpPr>
          <p:nvPr>
            <p:ph type="title"/>
          </p:nvPr>
        </p:nvSpPr>
        <p:spPr>
          <a:xfrm>
            <a:off x="842289" y="2920585"/>
            <a:ext cx="10515600" cy="101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Matematika</a:t>
            </a:r>
            <a:endParaRPr/>
          </a:p>
        </p:txBody>
      </p:sp>
      <p:sp>
        <p:nvSpPr>
          <p:cNvPr id="242" name="Google Shape;242;p22"/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23"/>
          <p:cNvGraphicFramePr/>
          <p:nvPr/>
        </p:nvGraphicFramePr>
        <p:xfrm>
          <a:off x="2125664" y="333375"/>
          <a:ext cx="8002575" cy="6165900"/>
        </p:xfrm>
        <a:graphic>
          <a:graphicData uri="http://schemas.openxmlformats.org/drawingml/2006/table">
            <a:tbl>
              <a:tblPr>
                <a:noFill/>
                <a:tableStyleId>{A0822A81-641C-4EB8-A790-A80ECD1AC56B}</a:tableStyleId>
              </a:tblPr>
              <a:tblGrid>
                <a:gridCol w="267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4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Zakrivljena crta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Crtež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Ravnalo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Središte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Olovka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Trokut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Omeđuje krug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Ploha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Olovka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1" i="0" u="none" strike="noStrike" cap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Kružnica</a:t>
                      </a:r>
                      <a:endParaRPr sz="2400" b="1" i="0" u="none" strike="noStrike" cap="none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1" i="0" u="none" strike="noStrike" cap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Crtanje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hr-HR" sz="2400" b="1" i="0" u="none" strike="noStrike" cap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Pribor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400"/>
                        <a:buFont typeface="Comic Sans MS"/>
                        <a:buNone/>
                      </a:pPr>
                      <a:r>
                        <a:rPr lang="hr-HR" sz="4400" b="1" i="0" u="none" strike="noStrike" cap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ŠESTAR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9" name="Google Shape;249;p23"/>
          <p:cNvSpPr/>
          <p:nvPr/>
        </p:nvSpPr>
        <p:spPr>
          <a:xfrm>
            <a:off x="2135188" y="333375"/>
            <a:ext cx="2627312" cy="1187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4800601" y="333375"/>
            <a:ext cx="2627313" cy="1187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7464426" y="333375"/>
            <a:ext cx="2627313" cy="1187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2135188" y="1557338"/>
            <a:ext cx="2627312" cy="1187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4810627" y="1587417"/>
            <a:ext cx="2627313" cy="1187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/>
          <p:nvPr/>
        </p:nvSpPr>
        <p:spPr>
          <a:xfrm>
            <a:off x="7464426" y="1557338"/>
            <a:ext cx="2627313" cy="1187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2135188" y="2781300"/>
            <a:ext cx="2627312" cy="1187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4800601" y="2781300"/>
            <a:ext cx="2627313" cy="1187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3"/>
          <p:cNvSpPr/>
          <p:nvPr/>
        </p:nvSpPr>
        <p:spPr>
          <a:xfrm>
            <a:off x="7464426" y="2781300"/>
            <a:ext cx="2627313" cy="1187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3"/>
          <p:cNvSpPr/>
          <p:nvPr/>
        </p:nvSpPr>
        <p:spPr>
          <a:xfrm>
            <a:off x="2135188" y="4005263"/>
            <a:ext cx="2627312" cy="1187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3"/>
          <p:cNvSpPr/>
          <p:nvPr/>
        </p:nvSpPr>
        <p:spPr>
          <a:xfrm>
            <a:off x="4780548" y="4005263"/>
            <a:ext cx="2627313" cy="1187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3"/>
          <p:cNvSpPr/>
          <p:nvPr/>
        </p:nvSpPr>
        <p:spPr>
          <a:xfrm>
            <a:off x="7464426" y="4005263"/>
            <a:ext cx="2627313" cy="1187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2132514" y="5279357"/>
            <a:ext cx="8005762" cy="12954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KONAČNO RJEŠENJE</a:t>
            </a:r>
            <a:endParaRPr sz="3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>
            <a:spLocks noGrp="1"/>
          </p:cNvSpPr>
          <p:nvPr>
            <p:ph type="title"/>
          </p:nvPr>
        </p:nvSpPr>
        <p:spPr>
          <a:xfrm>
            <a:off x="360225" y="528900"/>
            <a:ext cx="11831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800"/>
              <a:buFont typeface="Quattrocento Sans"/>
              <a:buNone/>
            </a:pPr>
            <a:r>
              <a:rPr lang="hr-HR" sz="3800"/>
              <a:t>Usporedite crtež iz gornjeg reda s crtežom iz donjeg reda i pronađite par prema nekom zajedničkom svojstvu. </a:t>
            </a:r>
            <a:endParaRPr sz="3800"/>
          </a:p>
        </p:txBody>
      </p:sp>
      <p:pic>
        <p:nvPicPr>
          <p:cNvPr id="267" name="Google Shape;267;p24" descr="Slika na kojoj se prikazuje crtež&#10;&#10;Opis je generiran uz vrlo visoku pouzdanos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34365" y="2042282"/>
            <a:ext cx="7847898" cy="387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/>
          <p:nvPr/>
        </p:nvSpPr>
        <p:spPr>
          <a:xfrm>
            <a:off x="1196009" y="969617"/>
            <a:ext cx="2043042" cy="1987825"/>
          </a:xfrm>
          <a:prstGeom prst="flowChartConnector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1783936" y="1502327"/>
            <a:ext cx="916608" cy="91660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2788202" y="1612072"/>
            <a:ext cx="353391" cy="353391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1783245" y="2473463"/>
            <a:ext cx="353391" cy="353391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485071" y="1324941"/>
            <a:ext cx="353391" cy="353391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25"/>
          <p:cNvCxnSpPr>
            <a:stCxn id="273" idx="1"/>
          </p:cNvCxnSpPr>
          <p:nvPr/>
        </p:nvCxnSpPr>
        <p:spPr>
          <a:xfrm>
            <a:off x="1918170" y="1636561"/>
            <a:ext cx="672300" cy="604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25"/>
          <p:cNvSpPr/>
          <p:nvPr/>
        </p:nvSpPr>
        <p:spPr>
          <a:xfrm>
            <a:off x="4410212" y="970170"/>
            <a:ext cx="2109303" cy="203199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7833690" y="925996"/>
            <a:ext cx="2109303" cy="203199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1152386" y="3189909"/>
            <a:ext cx="2109303" cy="203199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4432298" y="3189908"/>
            <a:ext cx="2109303" cy="203199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7833689" y="3213376"/>
            <a:ext cx="2109303" cy="203199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8053871" y="3432175"/>
            <a:ext cx="1678607" cy="154608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8078028" y="4030593"/>
            <a:ext cx="353391" cy="353391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8762723" y="4030593"/>
            <a:ext cx="353391" cy="353391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9355619" y="4012647"/>
            <a:ext cx="353391" cy="353391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4784311" y="1278007"/>
            <a:ext cx="1413564" cy="13804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5137012" y="1652795"/>
            <a:ext cx="706782" cy="68469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p25"/>
          <p:cNvCxnSpPr/>
          <p:nvPr/>
        </p:nvCxnSpPr>
        <p:spPr>
          <a:xfrm>
            <a:off x="4771889" y="1221409"/>
            <a:ext cx="1446693" cy="152399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25"/>
          <p:cNvSpPr/>
          <p:nvPr/>
        </p:nvSpPr>
        <p:spPr>
          <a:xfrm>
            <a:off x="1745284" y="3738632"/>
            <a:ext cx="916608" cy="916608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25"/>
          <p:cNvCxnSpPr/>
          <p:nvPr/>
        </p:nvCxnSpPr>
        <p:spPr>
          <a:xfrm>
            <a:off x="1149627" y="4170017"/>
            <a:ext cx="2109301" cy="5521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25"/>
          <p:cNvCxnSpPr/>
          <p:nvPr/>
        </p:nvCxnSpPr>
        <p:spPr>
          <a:xfrm>
            <a:off x="8238159" y="1153767"/>
            <a:ext cx="706782" cy="79513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25"/>
          <p:cNvCxnSpPr/>
          <p:nvPr/>
        </p:nvCxnSpPr>
        <p:spPr>
          <a:xfrm flipH="1">
            <a:off x="8170862" y="1972465"/>
            <a:ext cx="728869" cy="69574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25"/>
          <p:cNvCxnSpPr/>
          <p:nvPr/>
        </p:nvCxnSpPr>
        <p:spPr>
          <a:xfrm>
            <a:off x="8939073" y="1959251"/>
            <a:ext cx="806173" cy="60739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25"/>
          <p:cNvCxnSpPr/>
          <p:nvPr/>
        </p:nvCxnSpPr>
        <p:spPr>
          <a:xfrm rot="10800000" flipH="1">
            <a:off x="8935968" y="1131679"/>
            <a:ext cx="596347" cy="83930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p25"/>
          <p:cNvSpPr/>
          <p:nvPr/>
        </p:nvSpPr>
        <p:spPr>
          <a:xfrm>
            <a:off x="8701295" y="1749426"/>
            <a:ext cx="419652" cy="430695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25"/>
          <p:cNvCxnSpPr/>
          <p:nvPr/>
        </p:nvCxnSpPr>
        <p:spPr>
          <a:xfrm>
            <a:off x="4925115" y="3373505"/>
            <a:ext cx="629478" cy="87243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25"/>
          <p:cNvCxnSpPr/>
          <p:nvPr/>
        </p:nvCxnSpPr>
        <p:spPr>
          <a:xfrm>
            <a:off x="5510419" y="4157593"/>
            <a:ext cx="806174" cy="651566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" name="Google Shape;299;p25"/>
          <p:cNvCxnSpPr/>
          <p:nvPr/>
        </p:nvCxnSpPr>
        <p:spPr>
          <a:xfrm flipH="1">
            <a:off x="5499376" y="3384550"/>
            <a:ext cx="629478" cy="79513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25"/>
          <p:cNvCxnSpPr/>
          <p:nvPr/>
        </p:nvCxnSpPr>
        <p:spPr>
          <a:xfrm rot="10800000" flipH="1">
            <a:off x="4637986" y="4168636"/>
            <a:ext cx="861389" cy="62947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1" name="Google Shape;301;p25"/>
          <p:cNvSpPr/>
          <p:nvPr/>
        </p:nvSpPr>
        <p:spPr>
          <a:xfrm>
            <a:off x="5332343" y="4034735"/>
            <a:ext cx="298173" cy="309216"/>
          </a:xfrm>
          <a:prstGeom prst="ellipse">
            <a:avLst/>
          </a:prstGeom>
          <a:solidFill>
            <a:srgbClr val="FFBD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5961821" y="4034735"/>
            <a:ext cx="298173" cy="309216"/>
          </a:xfrm>
          <a:prstGeom prst="ellipse">
            <a:avLst/>
          </a:prstGeom>
          <a:solidFill>
            <a:srgbClr val="FFBD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5332343" y="3427343"/>
            <a:ext cx="298173" cy="309216"/>
          </a:xfrm>
          <a:prstGeom prst="ellipse">
            <a:avLst/>
          </a:prstGeom>
          <a:solidFill>
            <a:srgbClr val="FFBD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5321299" y="4686300"/>
            <a:ext cx="298173" cy="309216"/>
          </a:xfrm>
          <a:prstGeom prst="ellipse">
            <a:avLst/>
          </a:prstGeom>
          <a:solidFill>
            <a:srgbClr val="FFBD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4636603" y="3968473"/>
            <a:ext cx="298173" cy="309216"/>
          </a:xfrm>
          <a:prstGeom prst="ellipse">
            <a:avLst/>
          </a:prstGeom>
          <a:solidFill>
            <a:srgbClr val="FFBD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Slika na kojoj se prikazuje crtež, igr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955" y="787370"/>
            <a:ext cx="2562186" cy="25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Slika na kojoj se prikazuje crtež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941" y="3311655"/>
            <a:ext cx="2897200" cy="266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Slika na kojoj se prikazuje crtež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899" y="906986"/>
            <a:ext cx="2652490" cy="242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6" descr="Slika na kojoj se prikazuje crtež, igra&#10;&#10;Opis je automatski generir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21544" y="3331700"/>
            <a:ext cx="2897200" cy="256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 descr="Slika na kojoj se prikazuje objekt, sat&#10;&#10;Opis je automatski generira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07086" y="906987"/>
            <a:ext cx="2416984" cy="233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6" descr="Slika na kojoj se prikazuje sat, crtež&#10;&#10;Opis je automatski generira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1147" y="3331700"/>
            <a:ext cx="2747433" cy="258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"/>
          <p:cNvSpPr txBox="1">
            <a:spLocks noGrp="1"/>
          </p:cNvSpPr>
          <p:nvPr>
            <p:ph type="body" idx="2"/>
          </p:nvPr>
        </p:nvSpPr>
        <p:spPr>
          <a:xfrm>
            <a:off x="939179" y="1632640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Izračunajte promjer kruga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kojemu je polumjer: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       a) 55 cm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       b) 63 mm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  </a:t>
            </a:r>
            <a:endParaRPr/>
          </a:p>
        </p:txBody>
      </p:sp>
      <p:pic>
        <p:nvPicPr>
          <p:cNvPr id="321" name="Google Shape;321;p27" descr="Slika na kojoj se prikazuje objekt, antena, sat&#10;&#10;Opis je generiran uz vrlo visoku pouzdanost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5481" y="1184516"/>
            <a:ext cx="6199668" cy="4680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27"/>
          <p:cNvCxnSpPr/>
          <p:nvPr/>
        </p:nvCxnSpPr>
        <p:spPr>
          <a:xfrm rot="10800000" flipH="1">
            <a:off x="6422886" y="3347279"/>
            <a:ext cx="2043042" cy="563216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Izreke</a:t>
            </a:r>
            <a:endParaRPr/>
          </a:p>
        </p:txBody>
      </p:sp>
      <p:sp>
        <p:nvSpPr>
          <p:cNvPr id="140" name="Google Shape;140;p10"/>
          <p:cNvSpPr txBox="1"/>
          <p:nvPr/>
        </p:nvSpPr>
        <p:spPr>
          <a:xfrm>
            <a:off x="887725" y="2229325"/>
            <a:ext cx="63702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https://wordwall.net/hr/resource/1822042</a:t>
            </a:r>
            <a:endParaRPr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>
            <a:spLocks noGrp="1"/>
          </p:cNvSpPr>
          <p:nvPr>
            <p:ph type="body" idx="1"/>
          </p:nvPr>
        </p:nvSpPr>
        <p:spPr>
          <a:xfrm>
            <a:off x="865631" y="1490108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Izračunajte polumjer kružnice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čiji je promjer: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    a) 12 cm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    b) 100 mm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328" name="Google Shape;328;p28" descr="Slika na kojoj se prikazuje objekt, fotografija, sat, muškarac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l="11396" r="175" b="239"/>
          <a:stretch/>
        </p:blipFill>
        <p:spPr>
          <a:xfrm>
            <a:off x="6093350" y="937341"/>
            <a:ext cx="5560504" cy="4574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"/>
          <p:cNvSpPr txBox="1"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Ponovimo</a:t>
            </a:r>
            <a:endParaRPr/>
          </a:p>
        </p:txBody>
      </p:sp>
      <p:cxnSp>
        <p:nvCxnSpPr>
          <p:cNvPr id="334" name="Google Shape;334;p29"/>
          <p:cNvCxnSpPr/>
          <p:nvPr/>
        </p:nvCxnSpPr>
        <p:spPr>
          <a:xfrm>
            <a:off x="655320" y="2316480"/>
            <a:ext cx="4572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p29"/>
          <p:cNvSpPr txBox="1">
            <a:spLocks noGrp="1"/>
          </p:cNvSpPr>
          <p:nvPr>
            <p:ph type="body" idx="1"/>
          </p:nvPr>
        </p:nvSpPr>
        <p:spPr>
          <a:xfrm>
            <a:off x="655321" y="2575034"/>
            <a:ext cx="5120113" cy="346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Krug i kružnica</a:t>
            </a:r>
            <a:endParaRPr sz="32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pic>
        <p:nvPicPr>
          <p:cNvPr id="336" name="Google Shape;336;p29" descr="Slika na kojoj se prikazuje zgrada, znak, naprijed, bijelo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 t="12989" b="445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Što znači usporediti?</a:t>
            </a: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20317" cy="65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Odgonetnuti skriveni pojam.</a:t>
            </a:r>
            <a:endParaRPr/>
          </a:p>
        </p:txBody>
      </p:sp>
      <p:sp>
        <p:nvSpPr>
          <p:cNvPr id="147" name="Google Shape;147;p11"/>
          <p:cNvSpPr txBox="1"/>
          <p:nvPr/>
        </p:nvSpPr>
        <p:spPr>
          <a:xfrm>
            <a:off x="884321" y="2789321"/>
            <a:ext cx="75222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Uočiti sličnosti i razlike među pojmovima.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884321" y="3571374"/>
            <a:ext cx="692417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Odrediti redoslijed.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884321" y="4353426"/>
            <a:ext cx="53901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Nabroj</a:t>
            </a:r>
            <a:r>
              <a:rPr lang="hr-HR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 glavne osobine.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1" descr="Kvač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4932" y="251059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body" idx="2"/>
          </p:nvPr>
        </p:nvSpPr>
        <p:spPr>
          <a:xfrm>
            <a:off x="888331" y="1304256"/>
            <a:ext cx="9994231" cy="55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latin typeface="Quattrocento Sans"/>
                <a:ea typeface="Quattrocento Sans"/>
                <a:cs typeface="Quattrocento Sans"/>
                <a:sym typeface="Quattrocento Sans"/>
              </a:rPr>
              <a:t>Uočimo sličnosti oblaka i pera, oblaka i vate.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156" name="Google Shape;156;p12" descr="Slika na kojoj se prikazuje malo, hrana, sjedenje, papir&#10;&#10;Opis je generiran uz vrlo visoku pouzdanos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11" t="20961" r="6356" b="5128"/>
          <a:stretch/>
        </p:blipFill>
        <p:spPr>
          <a:xfrm>
            <a:off x="6930290" y="2131305"/>
            <a:ext cx="3677910" cy="2351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57" name="Google Shape;157;p12" descr="Slika na kojoj se prikazuje životinja, letenje, oblačno, oblaci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 l="4942" t="22661" r="3196" b="4553"/>
          <a:stretch/>
        </p:blipFill>
        <p:spPr>
          <a:xfrm>
            <a:off x="1335506" y="2131305"/>
            <a:ext cx="3755373" cy="239865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58" name="Google Shape;158;p12"/>
          <p:cNvSpPr txBox="1"/>
          <p:nvPr/>
        </p:nvSpPr>
        <p:spPr>
          <a:xfrm>
            <a:off x="727587" y="5089573"/>
            <a:ext cx="47894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Oblak leti nebom. Pero leti nebom.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6248189" y="5089572"/>
            <a:ext cx="54325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Oblak je bijele boje. Vata je bijele boje.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8289758" cy="76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>
                <a:latin typeface="Quattrocento Sans"/>
                <a:ea typeface="Quattrocento Sans"/>
                <a:cs typeface="Quattrocento Sans"/>
                <a:sym typeface="Quattrocento Sans"/>
              </a:rPr>
              <a:t>Usporedimo</a:t>
            </a:r>
            <a:endParaRPr sz="3200"/>
          </a:p>
        </p:txBody>
      </p:sp>
      <p:sp>
        <p:nvSpPr>
          <p:cNvPr id="165" name="Google Shape;165;p13"/>
          <p:cNvSpPr txBox="1">
            <a:spLocks noGrp="1"/>
          </p:cNvSpPr>
          <p:nvPr>
            <p:ph type="body" idx="2"/>
          </p:nvPr>
        </p:nvSpPr>
        <p:spPr>
          <a:xfrm>
            <a:off x="888331" y="1294230"/>
            <a:ext cx="9994231" cy="55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Quattrocento Sans"/>
                <a:ea typeface="Quattrocento Sans"/>
                <a:cs typeface="Quattrocento Sans"/>
                <a:sym typeface="Quattrocento Sans"/>
              </a:rPr>
              <a:t>Usporedimo OBLAK s onime što je na fotografiji. 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166" name="Google Shape;166;p13" descr="Slika na kojoj se prikazuje malo, hrana, sjedenje, papir&#10;&#10;Opis je generiran uz vrlo visoku pouzdanos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11" t="20961" r="6356" b="5128"/>
          <a:stretch/>
        </p:blipFill>
        <p:spPr>
          <a:xfrm>
            <a:off x="6687164" y="2131305"/>
            <a:ext cx="3677910" cy="2351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67" name="Google Shape;167;p13" descr="Slika na kojoj se prikazuje životinja, letenje, oblačno, oblaci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 l="4942" t="22661" r="3196" b="4553"/>
          <a:stretch/>
        </p:blipFill>
        <p:spPr>
          <a:xfrm>
            <a:off x="1335506" y="2131305"/>
            <a:ext cx="3755373" cy="239865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68" name="Google Shape;168;p13"/>
          <p:cNvSpPr txBox="1"/>
          <p:nvPr/>
        </p:nvSpPr>
        <p:spPr>
          <a:xfrm>
            <a:off x="1265322" y="5105400"/>
            <a:ext cx="40834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Oblak leti nebom kao pero.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6685659" y="5108573"/>
            <a:ext cx="37561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Oblak je bijel kao vata. 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/>
        </p:nvSpPr>
        <p:spPr>
          <a:xfrm>
            <a:off x="3840127" y="90679"/>
            <a:ext cx="10506456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RIJEČI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Mladen Kušec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4" descr="A screenshot of a cell phon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t="9713" r="-410" b="7166"/>
          <a:stretch/>
        </p:blipFill>
        <p:spPr>
          <a:xfrm>
            <a:off x="7331494" y="243275"/>
            <a:ext cx="2384208" cy="588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4"/>
          <p:cNvPicPr preferRelativeResize="0"/>
          <p:nvPr/>
        </p:nvPicPr>
        <p:blipFill rotWithShape="1">
          <a:blip r:embed="rId4">
            <a:alphaModFix/>
          </a:blip>
          <a:srcRect t="4040" r="-124" b="6498"/>
          <a:stretch/>
        </p:blipFill>
        <p:spPr>
          <a:xfrm>
            <a:off x="895156" y="1660402"/>
            <a:ext cx="5338872" cy="353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6350257" y="3823958"/>
            <a:ext cx="2646947" cy="177465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BDFF"/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4490287" y="1402180"/>
            <a:ext cx="2516603" cy="1774657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E1EFD8"/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1076415" y="1748511"/>
            <a:ext cx="2646947" cy="177465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F2CC"/>
          </a:solidFill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657113" y="218086"/>
            <a:ext cx="10515600" cy="9144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Riječi mogu biti: </a:t>
            </a:r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1"/>
          </p:nvPr>
        </p:nvSpPr>
        <p:spPr>
          <a:xfrm>
            <a:off x="1585122" y="2411982"/>
            <a:ext cx="1748115" cy="55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dugačke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5115927" y="2081842"/>
            <a:ext cx="13395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kratke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2998370" y="3820528"/>
            <a:ext cx="2787315" cy="204536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9CC2E5"/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8214058" y="2168191"/>
            <a:ext cx="2777289" cy="187492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DDEAF6"/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8870691" y="2882265"/>
            <a:ext cx="17121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začarane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3445828" y="4715670"/>
            <a:ext cx="2099035" cy="55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nazubljene</a:t>
            </a:r>
            <a:endParaRPr sz="3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7152003" y="4492412"/>
            <a:ext cx="1748115" cy="55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oštre</a:t>
            </a:r>
            <a:endParaRPr sz="3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/>
        </p:nvSpPr>
        <p:spPr>
          <a:xfrm>
            <a:off x="1541929" y="1496736"/>
            <a:ext cx="64448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...dugačke </a:t>
            </a:r>
            <a:r>
              <a:rPr lang="hr-HR" sz="32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kao</a:t>
            </a: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rep u mačke.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1541929" y="2328972"/>
            <a:ext cx="50555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...kratke </a:t>
            </a:r>
            <a:r>
              <a:rPr lang="hr-HR" sz="32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kao</a:t>
            </a: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noge patke.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1541928" y="4093832"/>
            <a:ext cx="6938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...nazubljene i oštre </a:t>
            </a:r>
            <a:r>
              <a:rPr lang="hr-HR" sz="32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kao</a:t>
            </a: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pile.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1541929" y="3227056"/>
            <a:ext cx="46503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...začarane </a:t>
            </a:r>
            <a:r>
              <a:rPr lang="hr-HR" sz="32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kao</a:t>
            </a: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patuljak.</a:t>
            </a: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1541928" y="4991916"/>
            <a:ext cx="37530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</a:t>
            </a:r>
            <a:r>
              <a:rPr lang="hr-HR" sz="3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meke </a:t>
            </a:r>
            <a:r>
              <a:rPr lang="hr-HR" sz="32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poput</a:t>
            </a: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svile.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702991" y="460782"/>
            <a:ext cx="10515600" cy="114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Usporedba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/>
          <p:nvPr/>
        </p:nvSpPr>
        <p:spPr>
          <a:xfrm>
            <a:off x="1224116" y="803798"/>
            <a:ext cx="9743767" cy="4572361"/>
          </a:xfrm>
          <a:prstGeom prst="verticalScroll">
            <a:avLst>
              <a:gd name="adj" fmla="val 12500"/>
            </a:avLst>
          </a:prstGeom>
          <a:solidFill>
            <a:srgbClr val="FFF2CC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Usporedba</a:t>
            </a: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je uspoređivanje dvaju pojmova po sličnosti (veličini, obliku i drugim obilježjima).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Prepoznajemo ju po riječima </a:t>
            </a:r>
            <a:r>
              <a:rPr lang="hr-HR" sz="32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kao</a:t>
            </a: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ili </a:t>
            </a:r>
            <a:r>
              <a:rPr lang="hr-HR" sz="32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poput</a:t>
            </a:r>
            <a:r>
              <a:rPr lang="hr-HR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330</Words>
  <Application>Microsoft Office PowerPoint</Application>
  <PresentationFormat>Široki zaslon</PresentationFormat>
  <Paragraphs>94</Paragraphs>
  <Slides>21</Slides>
  <Notes>21</Notes>
  <HiddenSlides>1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Quattrocento Sans</vt:lpstr>
      <vt:lpstr>Calibri</vt:lpstr>
      <vt:lpstr>Noto Sans Symbols</vt:lpstr>
      <vt:lpstr>Comic Sans MS</vt:lpstr>
      <vt:lpstr>Office Theme</vt:lpstr>
      <vt:lpstr>Hrvatski jezik</vt:lpstr>
      <vt:lpstr>Izreke</vt:lpstr>
      <vt:lpstr>Što znači usporediti?</vt:lpstr>
      <vt:lpstr>PowerPoint prezentacija</vt:lpstr>
      <vt:lpstr>Usporedimo</vt:lpstr>
      <vt:lpstr>PowerPoint prezentacija</vt:lpstr>
      <vt:lpstr>Riječi mogu biti: </vt:lpstr>
      <vt:lpstr>Usporedba</vt:lpstr>
      <vt:lpstr>PowerPoint prezentacija</vt:lpstr>
      <vt:lpstr>PowerPoint prezentacija</vt:lpstr>
      <vt:lpstr>Oblak - šećerna vata</vt:lpstr>
      <vt:lpstr>Kviz</vt:lpstr>
      <vt:lpstr>Zadatak za zadaću</vt:lpstr>
      <vt:lpstr>Matematika</vt:lpstr>
      <vt:lpstr>PowerPoint prezentacija</vt:lpstr>
      <vt:lpstr>Usporedite crtež iz gornjeg reda s crtežom iz donjeg reda i pronađite par prema nekom zajedničkom svojstvu. </vt:lpstr>
      <vt:lpstr>PowerPoint prezentacija</vt:lpstr>
      <vt:lpstr>PowerPoint prezentacija</vt:lpstr>
      <vt:lpstr>PowerPoint prezentacija</vt:lpstr>
      <vt:lpstr>PowerPoint prezentacija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Monika</dc:creator>
  <cp:lastModifiedBy>MONIKA RAJKOVIĆ</cp:lastModifiedBy>
  <cp:revision>3</cp:revision>
  <dcterms:created xsi:type="dcterms:W3CDTF">2020-05-01T21:32:48Z</dcterms:created>
  <dcterms:modified xsi:type="dcterms:W3CDTF">2020-05-14T07:08:20Z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