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Quattrocento Sa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gy7HsayOh/lXL6410JjIOZy4Clx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senija Krajači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3E100E-58D5-4938-A231-D2CD26004F07}">
  <a:tblStyle styleId="{F13E100E-58D5-4938-A231-D2CD26004F0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5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0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5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5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3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2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2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4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4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2" descr="lenta prava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>
            <a:spLocks noGrp="1"/>
          </p:cNvSpPr>
          <p:nvPr>
            <p:ph type="title"/>
          </p:nvPr>
        </p:nvSpPr>
        <p:spPr>
          <a:xfrm>
            <a:off x="842289" y="2920585"/>
            <a:ext cx="10515600" cy="101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MATEMATIKA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/>
          <p:nvPr/>
        </p:nvSpPr>
        <p:spPr>
          <a:xfrm>
            <a:off x="895587" y="1091153"/>
            <a:ext cx="10400826" cy="73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775"/>
              <a:buFont typeface="Noto Sans Symbols"/>
              <a:buNone/>
            </a:pPr>
            <a:r>
              <a:rPr lang="hr-HR" sz="2775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 mjerenje manjih masa koristimo manje jedinice, a to su: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775"/>
              <a:buFont typeface="Noto Sans Symbols"/>
              <a:buNone/>
            </a:pPr>
            <a:endParaRPr sz="2775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7" name="Google Shape;207;p19"/>
          <p:cNvSpPr txBox="1"/>
          <p:nvPr/>
        </p:nvSpPr>
        <p:spPr>
          <a:xfrm>
            <a:off x="2470460" y="1972208"/>
            <a:ext cx="2285214" cy="619626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rgbClr val="2E82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gram (1 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5070235" y="1972208"/>
            <a:ext cx="862153" cy="61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9"/>
          <p:cNvSpPr txBox="1"/>
          <p:nvPr/>
        </p:nvSpPr>
        <p:spPr>
          <a:xfrm>
            <a:off x="6377291" y="1972208"/>
            <a:ext cx="3629588" cy="619626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rgbClr val="2E82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dekagram (1 dag).</a:t>
            </a:r>
            <a:endParaRPr sz="30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10" name="Google Shape;21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8327" y="2941513"/>
            <a:ext cx="2358208" cy="159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9" descr="Slika na kojoj se prikazuje voće&#10;&#10;Opis je automatski generir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6950" y="2792795"/>
            <a:ext cx="4276378" cy="2686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body" idx="1"/>
          </p:nvPr>
        </p:nvSpPr>
        <p:spPr>
          <a:xfrm>
            <a:off x="998007" y="1500861"/>
            <a:ext cx="10400826" cy="73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Za mjerenje velikih masa koristimo mjern</a:t>
            </a:r>
            <a:r>
              <a:rPr lang="hr-HR"/>
              <a:t>u</a:t>
            </a: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 jedinic</a:t>
            </a:r>
            <a:r>
              <a:rPr lang="hr-HR"/>
              <a:t>u</a:t>
            </a:r>
            <a:endParaRPr/>
          </a:p>
        </p:txBody>
      </p:sp>
      <p:sp>
        <p:nvSpPr>
          <p:cNvPr id="217" name="Google Shape;217;p20"/>
          <p:cNvSpPr txBox="1"/>
          <p:nvPr/>
        </p:nvSpPr>
        <p:spPr>
          <a:xfrm>
            <a:off x="5098350" y="2231087"/>
            <a:ext cx="2195825" cy="656492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rgbClr val="2E82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tona (1 t).</a:t>
            </a:r>
            <a:endParaRPr sz="30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18" name="Google Shape;21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3992" y="3429000"/>
            <a:ext cx="5464013" cy="20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"/>
          <p:cNvSpPr txBox="1">
            <a:spLocks noGrp="1"/>
          </p:cNvSpPr>
          <p:nvPr>
            <p:ph type="body" idx="1"/>
          </p:nvPr>
        </p:nvSpPr>
        <p:spPr>
          <a:xfrm>
            <a:off x="424076" y="1063114"/>
            <a:ext cx="5548707" cy="157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Koliko jedan kilogram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ima dekagrama?</a:t>
            </a:r>
            <a:endParaRPr/>
          </a:p>
        </p:txBody>
      </p:sp>
      <p:pic>
        <p:nvPicPr>
          <p:cNvPr id="224" name="Google Shape;224;p21"/>
          <p:cNvPicPr preferRelativeResize="0"/>
          <p:nvPr/>
        </p:nvPicPr>
        <p:blipFill rotWithShape="1">
          <a:blip r:embed="rId3">
            <a:alphaModFix/>
          </a:blip>
          <a:srcRect r="31632"/>
          <a:stretch/>
        </p:blipFill>
        <p:spPr>
          <a:xfrm>
            <a:off x="2436833" y="1527468"/>
            <a:ext cx="5548708" cy="415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1"/>
          <p:cNvPicPr preferRelativeResize="0"/>
          <p:nvPr/>
        </p:nvPicPr>
        <p:blipFill rotWithShape="1">
          <a:blip r:embed="rId3">
            <a:alphaModFix/>
          </a:blip>
          <a:srcRect l="69737"/>
          <a:stretch/>
        </p:blipFill>
        <p:spPr>
          <a:xfrm>
            <a:off x="8696528" y="1527468"/>
            <a:ext cx="2456180" cy="4153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"/>
          <p:cNvSpPr txBox="1">
            <a:spLocks noGrp="1"/>
          </p:cNvSpPr>
          <p:nvPr>
            <p:ph type="body" idx="1"/>
          </p:nvPr>
        </p:nvSpPr>
        <p:spPr>
          <a:xfrm>
            <a:off x="307741" y="1419810"/>
            <a:ext cx="8321090" cy="134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Koliko jedan dekagram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ima grama?</a:t>
            </a:r>
            <a:endParaRPr/>
          </a:p>
        </p:txBody>
      </p:sp>
      <p:pic>
        <p:nvPicPr>
          <p:cNvPr id="231" name="Google Shape;231;p22"/>
          <p:cNvPicPr preferRelativeResize="0"/>
          <p:nvPr/>
        </p:nvPicPr>
        <p:blipFill rotWithShape="1">
          <a:blip r:embed="rId3">
            <a:alphaModFix/>
          </a:blip>
          <a:srcRect t="21079" r="28797"/>
          <a:stretch/>
        </p:blipFill>
        <p:spPr>
          <a:xfrm>
            <a:off x="1507592" y="2650612"/>
            <a:ext cx="6599999" cy="289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 rotWithShape="1">
          <a:blip r:embed="rId3">
            <a:alphaModFix/>
          </a:blip>
          <a:srcRect l="75576" b="53301"/>
          <a:stretch/>
        </p:blipFill>
        <p:spPr>
          <a:xfrm>
            <a:off x="8628831" y="1851207"/>
            <a:ext cx="2412063" cy="182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 rotWithShape="1">
          <a:blip r:embed="rId3">
            <a:alphaModFix/>
          </a:blip>
          <a:srcRect r="68395" b="80067"/>
          <a:stretch/>
        </p:blipFill>
        <p:spPr>
          <a:xfrm>
            <a:off x="7873911" y="3786776"/>
            <a:ext cx="2984992" cy="74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>
            <a:spLocks noGrp="1"/>
          </p:cNvSpPr>
          <p:nvPr>
            <p:ph type="body" idx="1"/>
          </p:nvPr>
        </p:nvSpPr>
        <p:spPr>
          <a:xfrm>
            <a:off x="1383150" y="1816600"/>
            <a:ext cx="2474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hr-HR" sz="3200">
                <a:latin typeface="Quattrocento Sans"/>
                <a:ea typeface="Quattrocento Sans"/>
                <a:cs typeface="Quattrocento Sans"/>
                <a:sym typeface="Quattrocento Sans"/>
              </a:rPr>
              <a:t>ZAPAMTITE!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/>
          </a:p>
        </p:txBody>
      </p:sp>
      <p:sp>
        <p:nvSpPr>
          <p:cNvPr id="239" name="Google Shape;239;p23"/>
          <p:cNvSpPr txBox="1"/>
          <p:nvPr/>
        </p:nvSpPr>
        <p:spPr>
          <a:xfrm>
            <a:off x="1212157" y="2730210"/>
            <a:ext cx="4429275" cy="1678747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rgbClr val="2E82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kg = 100 dag = 1000 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dag = 10 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tona = 1000 kg</a:t>
            </a:r>
            <a:endParaRPr sz="30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40" name="Google Shape;240;p23"/>
          <p:cNvPicPr preferRelativeResize="0"/>
          <p:nvPr/>
        </p:nvPicPr>
        <p:blipFill rotWithShape="1">
          <a:blip r:embed="rId3">
            <a:alphaModFix/>
          </a:blip>
          <a:srcRect l="82111" t="36301" r="8473" b="27172"/>
          <a:stretch/>
        </p:blipFill>
        <p:spPr>
          <a:xfrm>
            <a:off x="9675492" y="3984873"/>
            <a:ext cx="486383" cy="787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3">
            <a:alphaModFix/>
          </a:blip>
          <a:srcRect r="79350" b="22641"/>
          <a:stretch/>
        </p:blipFill>
        <p:spPr>
          <a:xfrm>
            <a:off x="6794157" y="1315302"/>
            <a:ext cx="1065798" cy="166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3">
            <a:alphaModFix/>
          </a:blip>
          <a:srcRect l="48891" t="35228" r="37361" b="27226"/>
          <a:stretch/>
        </p:blipFill>
        <p:spPr>
          <a:xfrm>
            <a:off x="9995463" y="1517715"/>
            <a:ext cx="709615" cy="809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/>
          <p:cNvPicPr preferRelativeResize="0"/>
          <p:nvPr/>
        </p:nvPicPr>
        <p:blipFill rotWithShape="1">
          <a:blip r:embed="rId3">
            <a:alphaModFix/>
          </a:blip>
          <a:srcRect l="48891" r="37361" b="27226"/>
          <a:stretch/>
        </p:blipFill>
        <p:spPr>
          <a:xfrm>
            <a:off x="7076077" y="3363757"/>
            <a:ext cx="709615" cy="156981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3"/>
          <p:cNvSpPr txBox="1"/>
          <p:nvPr/>
        </p:nvSpPr>
        <p:spPr>
          <a:xfrm>
            <a:off x="6884074" y="2888627"/>
            <a:ext cx="1002521" cy="62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kg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3"/>
          <p:cNvSpPr txBox="1"/>
          <p:nvPr/>
        </p:nvSpPr>
        <p:spPr>
          <a:xfrm>
            <a:off x="7931609" y="1982328"/>
            <a:ext cx="862153" cy="61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3"/>
          <p:cNvSpPr txBox="1"/>
          <p:nvPr/>
        </p:nvSpPr>
        <p:spPr>
          <a:xfrm>
            <a:off x="9488118" y="4620888"/>
            <a:ext cx="862153" cy="61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3"/>
          <p:cNvSpPr txBox="1"/>
          <p:nvPr/>
        </p:nvSpPr>
        <p:spPr>
          <a:xfrm>
            <a:off x="9488118" y="2230102"/>
            <a:ext cx="1708593" cy="64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dag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3"/>
          <p:cNvSpPr txBox="1"/>
          <p:nvPr/>
        </p:nvSpPr>
        <p:spPr>
          <a:xfrm>
            <a:off x="6566304" y="4790856"/>
            <a:ext cx="1708593" cy="64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dag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7890243" y="4417853"/>
            <a:ext cx="862153" cy="61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8419252" y="2002160"/>
            <a:ext cx="1393258" cy="57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100 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8412439" y="4442896"/>
            <a:ext cx="1393258" cy="90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 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3"/>
          <p:cNvSpPr/>
          <p:nvPr/>
        </p:nvSpPr>
        <p:spPr>
          <a:xfrm>
            <a:off x="6372520" y="1225485"/>
            <a:ext cx="4879629" cy="2440736"/>
          </a:xfrm>
          <a:prstGeom prst="rect">
            <a:avLst/>
          </a:prstGeom>
          <a:noFill/>
          <a:ln w="12700" cap="flat" cmpd="sng">
            <a:solidFill>
              <a:srgbClr val="2E82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3"/>
          <p:cNvSpPr/>
          <p:nvPr/>
        </p:nvSpPr>
        <p:spPr>
          <a:xfrm>
            <a:off x="6372520" y="3893306"/>
            <a:ext cx="4879629" cy="1668721"/>
          </a:xfrm>
          <a:prstGeom prst="rect">
            <a:avLst/>
          </a:prstGeom>
          <a:noFill/>
          <a:ln w="12700" cap="flat" cmpd="sng">
            <a:solidFill>
              <a:srgbClr val="2E82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body" idx="1"/>
          </p:nvPr>
        </p:nvSpPr>
        <p:spPr>
          <a:xfrm>
            <a:off x="1095284" y="3585411"/>
            <a:ext cx="10400826" cy="206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/>
              <a:t>Preračunajte.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</a:pPr>
            <a:r>
              <a:rPr lang="hr-HR"/>
              <a:t>2 kg šećera = ______ dag		50 dag sira = _____ 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24 dag šunke = ______ g		250 g maslaca = _____ dag</a:t>
            </a:r>
            <a:endParaRPr/>
          </a:p>
        </p:txBody>
      </p:sp>
      <p:pic>
        <p:nvPicPr>
          <p:cNvPr id="259" name="Google Shape;25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4687" y="1112349"/>
            <a:ext cx="7902625" cy="206519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4"/>
          <p:cNvSpPr txBox="1"/>
          <p:nvPr/>
        </p:nvSpPr>
        <p:spPr>
          <a:xfrm>
            <a:off x="3537627" y="4213675"/>
            <a:ext cx="10611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4"/>
          <p:cNvSpPr txBox="1"/>
          <p:nvPr/>
        </p:nvSpPr>
        <p:spPr>
          <a:xfrm>
            <a:off x="3968693" y="4812089"/>
            <a:ext cx="862153" cy="61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240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4"/>
          <p:cNvSpPr txBox="1"/>
          <p:nvPr/>
        </p:nvSpPr>
        <p:spPr>
          <a:xfrm>
            <a:off x="8778282" y="4094550"/>
            <a:ext cx="10611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500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4"/>
          <p:cNvSpPr txBox="1"/>
          <p:nvPr/>
        </p:nvSpPr>
        <p:spPr>
          <a:xfrm>
            <a:off x="9339282" y="4714050"/>
            <a:ext cx="1000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Zadaća</a:t>
            </a:r>
            <a:endParaRPr/>
          </a:p>
        </p:txBody>
      </p:sp>
      <p:sp>
        <p:nvSpPr>
          <p:cNvPr id="269" name="Google Shape;269;p25"/>
          <p:cNvSpPr txBox="1">
            <a:spLocks noGrp="1"/>
          </p:cNvSpPr>
          <p:nvPr>
            <p:ph type="body" idx="1"/>
          </p:nvPr>
        </p:nvSpPr>
        <p:spPr>
          <a:xfrm>
            <a:off x="887725" y="1851775"/>
            <a:ext cx="111282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Kuhinjskom vagom izmjerite masu ra</a:t>
            </a:r>
            <a:r>
              <a:rPr lang="hr-HR"/>
              <a:t>zn</a:t>
            </a: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im predmetima u dekagramima i gramima. Nacrtajte tablicu u bilježnicu i ispunite j</a:t>
            </a:r>
            <a:r>
              <a:rPr lang="hr-HR"/>
              <a:t>u</a:t>
            </a: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/>
          </a:p>
        </p:txBody>
      </p:sp>
      <p:graphicFrame>
        <p:nvGraphicFramePr>
          <p:cNvPr id="270" name="Google Shape;270;p25"/>
          <p:cNvGraphicFramePr/>
          <p:nvPr/>
        </p:nvGraphicFramePr>
        <p:xfrm>
          <a:off x="1594183" y="3027947"/>
          <a:ext cx="9094275" cy="2773730"/>
        </p:xfrm>
        <a:graphic>
          <a:graphicData uri="http://schemas.openxmlformats.org/drawingml/2006/table">
            <a:tbl>
              <a:tblPr firstRow="1" bandRow="1">
                <a:noFill/>
                <a:tableStyleId>{F13E100E-58D5-4938-A231-D2CD26004F07}</a:tableStyleId>
              </a:tblPr>
              <a:tblGrid>
                <a:gridCol w="30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1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PREDMET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MASA U DEKAGRAMIMA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MASA U GRAMIMA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hr-HR" sz="260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staklena čaša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hr-HR" sz="260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27 dag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hr-HR" sz="260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270 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Ponovimo!</a:t>
            </a:r>
            <a:endParaRPr/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2537381" y="1934101"/>
            <a:ext cx="7117237" cy="1239252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/>
              <a:t>Jedinice za mjerenje obujma tekućine su: </a:t>
            </a:r>
            <a:r>
              <a:rPr lang="hr-HR" b="1"/>
              <a:t>litra (l) </a:t>
            </a:r>
            <a:r>
              <a:rPr lang="hr-HR"/>
              <a:t>i</a:t>
            </a:r>
            <a:r>
              <a:rPr lang="hr-HR" b="1"/>
              <a:t> decilitar (dl)</a:t>
            </a:r>
            <a:r>
              <a:rPr lang="hr-HR"/>
              <a:t>.</a:t>
            </a:r>
            <a:endParaRPr/>
          </a:p>
        </p:txBody>
      </p:sp>
      <p:sp>
        <p:nvSpPr>
          <p:cNvPr id="152" name="Google Shape;152;p11"/>
          <p:cNvSpPr txBox="1"/>
          <p:nvPr/>
        </p:nvSpPr>
        <p:spPr>
          <a:xfrm>
            <a:off x="1289268" y="3638073"/>
            <a:ext cx="5814973" cy="1261338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Jedna litra sadrži 10 decilitara.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l = 10 dl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3" name="Google Shape;153;p11"/>
          <p:cNvSpPr txBox="1"/>
          <p:nvPr/>
        </p:nvSpPr>
        <p:spPr>
          <a:xfrm>
            <a:off x="7337596" y="3660159"/>
            <a:ext cx="3024006" cy="1239252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23 l =_____ dl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370 dl = ____ 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4" name="Google Shape;154;p11"/>
          <p:cNvSpPr txBox="1"/>
          <p:nvPr/>
        </p:nvSpPr>
        <p:spPr>
          <a:xfrm>
            <a:off x="8708981" y="3632200"/>
            <a:ext cx="862153" cy="61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230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 txBox="1"/>
          <p:nvPr/>
        </p:nvSpPr>
        <p:spPr>
          <a:xfrm>
            <a:off x="9041476" y="4212954"/>
            <a:ext cx="862153" cy="61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 txBox="1">
            <a:spLocks noGrp="1"/>
          </p:cNvSpPr>
          <p:nvPr>
            <p:ph type="title"/>
          </p:nvPr>
        </p:nvSpPr>
        <p:spPr>
          <a:xfrm>
            <a:off x="838200" y="5492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Što je lakše, a što teže? Procijenite.</a:t>
            </a:r>
            <a:endParaRPr/>
          </a:p>
        </p:txBody>
      </p:sp>
      <p:pic>
        <p:nvPicPr>
          <p:cNvPr id="161" name="Google Shape;16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9802" y="1841895"/>
            <a:ext cx="9432395" cy="3688682"/>
          </a:xfrm>
          <a:prstGeom prst="rect">
            <a:avLst/>
          </a:prstGeom>
          <a:noFill/>
          <a:ln w="19050" cap="flat" cmpd="sng">
            <a:solidFill>
              <a:srgbClr val="2E82A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2" name="Google Shape;162;p12"/>
          <p:cNvSpPr txBox="1"/>
          <p:nvPr/>
        </p:nvSpPr>
        <p:spPr>
          <a:xfrm>
            <a:off x="5854021" y="2014777"/>
            <a:ext cx="1511979" cy="474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</a:pPr>
            <a:r>
              <a:rPr lang="hr-HR"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Olovka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2"/>
          <p:cNvSpPr txBox="1"/>
          <p:nvPr/>
        </p:nvSpPr>
        <p:spPr>
          <a:xfrm>
            <a:off x="5854021" y="2428240"/>
            <a:ext cx="1511979" cy="474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</a:pPr>
            <a:r>
              <a:rPr lang="hr-HR"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Knjiga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3738" y="1974780"/>
            <a:ext cx="6589168" cy="3545143"/>
          </a:xfrm>
          <a:prstGeom prst="rect">
            <a:avLst/>
          </a:prstGeom>
          <a:noFill/>
          <a:ln w="28575" cap="flat" cmpd="sng">
            <a:solidFill>
              <a:srgbClr val="2E82A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9" name="Google Shape;169;p13"/>
          <p:cNvSpPr/>
          <p:nvPr/>
        </p:nvSpPr>
        <p:spPr>
          <a:xfrm>
            <a:off x="7023330" y="647311"/>
            <a:ext cx="3496879" cy="1751372"/>
          </a:xfrm>
          <a:prstGeom prst="wedgeEllipseCallout">
            <a:avLst>
              <a:gd name="adj1" fmla="val -69544"/>
              <a:gd name="adj2" fmla="val 50093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Svaki predmet ima masu.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>
            <a:spLocks noGrp="1"/>
          </p:cNvSpPr>
          <p:nvPr>
            <p:ph type="body" idx="1"/>
          </p:nvPr>
        </p:nvSpPr>
        <p:spPr>
          <a:xfrm>
            <a:off x="2055105" y="4255323"/>
            <a:ext cx="8078269" cy="1015580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rgbClr val="2E82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/>
              <a:t>Različiti predmeti imaju različitu masu.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/>
              <a:t>Tri jednako velike kugle imaju različitu masu.</a:t>
            </a:r>
            <a:endParaRPr/>
          </a:p>
        </p:txBody>
      </p:sp>
      <p:pic>
        <p:nvPicPr>
          <p:cNvPr id="175" name="Google Shape;17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9159" y="1528810"/>
            <a:ext cx="6451110" cy="2358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>
            <a:spLocks noGrp="1"/>
          </p:cNvSpPr>
          <p:nvPr>
            <p:ph type="body" idx="1"/>
          </p:nvPr>
        </p:nvSpPr>
        <p:spPr>
          <a:xfrm>
            <a:off x="4209196" y="4846447"/>
            <a:ext cx="4280708" cy="721234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rgbClr val="2E82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Masu mjerimo vagom.</a:t>
            </a:r>
            <a:endParaRPr/>
          </a:p>
        </p:txBody>
      </p:sp>
      <p:pic>
        <p:nvPicPr>
          <p:cNvPr id="181" name="Google Shape;181;p15" descr="Slika na kojoj se prikazuje stol, na zatvorenom, radni stol, računalo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4141" y="1572739"/>
            <a:ext cx="3758764" cy="2766450"/>
          </a:xfrm>
          <a:prstGeom prst="rect">
            <a:avLst/>
          </a:prstGeom>
          <a:noFill/>
          <a:ln w="19050" cap="flat" cmpd="sng">
            <a:solidFill>
              <a:srgbClr val="2E82A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2" name="Google Shape;182;p15" descr="Slika na kojoj se prikazuje stol, sjedenje, bijelo, pećnica&#10;&#10;Opis je automatski generir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9082" y="1572739"/>
            <a:ext cx="3941645" cy="2766450"/>
          </a:xfrm>
          <a:prstGeom prst="rect">
            <a:avLst/>
          </a:prstGeom>
          <a:noFill/>
          <a:ln w="19050" cap="flat" cmpd="sng">
            <a:solidFill>
              <a:srgbClr val="2E82A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 txBox="1">
            <a:spLocks noGrp="1"/>
          </p:cNvSpPr>
          <p:nvPr>
            <p:ph type="body" idx="1"/>
          </p:nvPr>
        </p:nvSpPr>
        <p:spPr>
          <a:xfrm>
            <a:off x="7062580" y="2544926"/>
            <a:ext cx="3737174" cy="1768146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rgbClr val="2E82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Vaga je u ravnoteži.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Kruh i uteg imaju jednaku masu.</a:t>
            </a:r>
            <a:endParaRPr/>
          </a:p>
        </p:txBody>
      </p:sp>
      <p:pic>
        <p:nvPicPr>
          <p:cNvPr id="188" name="Google Shape;18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93" y="1399879"/>
            <a:ext cx="5572526" cy="3605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2845" y="1093509"/>
            <a:ext cx="7806309" cy="332628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7"/>
          <p:cNvSpPr txBox="1"/>
          <p:nvPr/>
        </p:nvSpPr>
        <p:spPr>
          <a:xfrm>
            <a:off x="783995" y="4568599"/>
            <a:ext cx="10624008" cy="1120478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rgbClr val="2E82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775"/>
              <a:buFont typeface="Noto Sans Symbols"/>
              <a:buNone/>
            </a:pPr>
            <a:r>
              <a:rPr lang="hr-HR" sz="2775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Vaga nije u ravnoteži.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E82AF"/>
              </a:buClr>
              <a:buSzPts val="2775"/>
              <a:buFont typeface="Noto Sans Symbols"/>
              <a:buNone/>
            </a:pPr>
            <a:r>
              <a:rPr lang="hr-HR" sz="2775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Drvena kugla lakša je od željezne. Željezna kugla teža je od gumene. </a:t>
            </a:r>
            <a:endParaRPr sz="2775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>
            <a:spLocks noGrp="1"/>
          </p:cNvSpPr>
          <p:nvPr>
            <p:ph type="body" idx="1"/>
          </p:nvPr>
        </p:nvSpPr>
        <p:spPr>
          <a:xfrm>
            <a:off x="1007434" y="1274618"/>
            <a:ext cx="10400826" cy="73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Osnovna jedinica za mjerenje mase je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200" name="Google Shape;200;p18"/>
          <p:cNvSpPr txBox="1"/>
          <p:nvPr/>
        </p:nvSpPr>
        <p:spPr>
          <a:xfrm>
            <a:off x="4394502" y="1972532"/>
            <a:ext cx="3392967" cy="656492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rgbClr val="2E82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kilogram (1 kg).</a:t>
            </a:r>
            <a:endParaRPr sz="30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01" name="Google Shape;20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9958" y="2925109"/>
            <a:ext cx="4375777" cy="2558576"/>
          </a:xfrm>
          <a:prstGeom prst="rect">
            <a:avLst/>
          </a:prstGeom>
          <a:noFill/>
          <a:ln w="9525" cap="flat" cmpd="sng">
            <a:solidFill>
              <a:srgbClr val="2E82A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270</Words>
  <Application>Microsoft Office PowerPoint</Application>
  <PresentationFormat>Široki zaslon</PresentationFormat>
  <Paragraphs>59</Paragraphs>
  <Slides>16</Slides>
  <Notes>16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Quattrocento Sans</vt:lpstr>
      <vt:lpstr>Arial</vt:lpstr>
      <vt:lpstr>Calibri</vt:lpstr>
      <vt:lpstr>Noto Sans Symbols</vt:lpstr>
      <vt:lpstr>Office Theme</vt:lpstr>
      <vt:lpstr>MATEMATIKA</vt:lpstr>
      <vt:lpstr>Ponovimo!</vt:lpstr>
      <vt:lpstr>Što je lakše, a što teže? Procijenite.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Zadaća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Monika</dc:creator>
  <cp:lastModifiedBy>MONIKA RAJKOVIĆ</cp:lastModifiedBy>
  <cp:revision>4</cp:revision>
  <dcterms:created xsi:type="dcterms:W3CDTF">2017-12-15T12:14:31Z</dcterms:created>
  <dcterms:modified xsi:type="dcterms:W3CDTF">2020-05-21T08:10:13Z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  <property fmtid="{D5CDD505-2E9C-101B-9397-08002B2CF9AE}" pid="3" name="ContentTypeId">
    <vt:lpwstr>0x01010048CD10F59D587A4AA3026165A57E4632</vt:lpwstr>
  </property>
</Properties>
</file>