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67" r:id="rId2"/>
    <p:sldId id="282" r:id="rId3"/>
    <p:sldId id="268" r:id="rId4"/>
    <p:sldId id="281" r:id="rId5"/>
    <p:sldId id="283" r:id="rId6"/>
    <p:sldId id="269" r:id="rId7"/>
    <p:sldId id="270" r:id="rId8"/>
    <p:sldId id="271" r:id="rId9"/>
    <p:sldId id="272" r:id="rId10"/>
    <p:sldId id="284" r:id="rId11"/>
    <p:sldId id="286" r:id="rId12"/>
    <p:sldId id="289" r:id="rId13"/>
    <p:sldId id="287" r:id="rId14"/>
    <p:sldId id="280" r:id="rId15"/>
    <p:sldId id="288" r:id="rId16"/>
    <p:sldId id="290" r:id="rId17"/>
    <p:sldId id="294" r:id="rId18"/>
    <p:sldId id="291" r:id="rId19"/>
    <p:sldId id="292" r:id="rId20"/>
    <p:sldId id="293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  <p:embeddedFont>
      <p:font typeface="Eras Light ITC" panose="020B0402030504020804" pitchFamily="34" charset="0"/>
      <p:regular r:id="rId31"/>
    </p:embeddedFont>
    <p:embeddedFont>
      <p:font typeface="Quattrocento Sans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he+/gza2Uvmdzo63dSfXm6SOQI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C5CC89-2EED-4E0C-809A-E85A826FCD27}">
  <a:tblStyle styleId="{89C5CC89-2EED-4E0C-809A-E85A826FCD2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78" y="-30152"/>
            <a:ext cx="12193057" cy="325554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1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1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2" name="Google Shape;32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04478"/>
            <a:ext cx="12193057" cy="3255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4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5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lagođeni izgled">
  <p:cSld name="Prilagođeni izgled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6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" name="Google Shape;46;p4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4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9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9"/>
          <p:cNvSpPr txBox="1">
            <a:spLocks noGrp="1"/>
          </p:cNvSpPr>
          <p:nvPr>
            <p:ph type="body" idx="1"/>
          </p:nvPr>
        </p:nvSpPr>
        <p:spPr>
          <a:xfrm rot="5400000">
            <a:off x="4222124" y="-1292125"/>
            <a:ext cx="3872380" cy="10541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-37197"/>
            <a:ext cx="12193057" cy="1449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8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38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Char char="▪"/>
              <a:defRPr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8"/>
          <p:cNvSpPr txBox="1"/>
          <p:nvPr/>
        </p:nvSpPr>
        <p:spPr>
          <a:xfrm>
            <a:off x="6388619" y="6046308"/>
            <a:ext cx="2111433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 </a:t>
            </a: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Podrška provedbi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Cjelovite kurikularne</a:t>
            </a:r>
            <a:b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reforme (CKR)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3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269474" y="5914662"/>
            <a:ext cx="1994805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61674" y="5974848"/>
            <a:ext cx="148346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8" descr="lenta prava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624392" y="5959560"/>
            <a:ext cx="2212941" cy="72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1168646/priroda-i-dru%c5%a1tvo/sredi%c5%a1te-%c5%beupanija-u-hrvatskoj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2636091/copy-vukovarsko-srijemska-%c5%beupanij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osmartijanec2.weebly.com/foto-galerija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2146552/hrvatski-jezik/%c4%8d-i-%c4%8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"/>
          <p:cNvSpPr txBox="1"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HRVATSKI JEZIK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6B5E29-AEEA-48F9-A435-BAC5AC141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Moja</a:t>
            </a:r>
            <a:r>
              <a:rPr lang="en-US" dirty="0"/>
              <a:t> </a:t>
            </a:r>
            <a:r>
              <a:rPr lang="en-US" dirty="0" err="1"/>
              <a:t>županija</a:t>
            </a: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D7C92D6-4D5D-4E1C-9056-A53B3449E8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Poveži</a:t>
            </a:r>
            <a:r>
              <a:rPr lang="en-US" dirty="0"/>
              <a:t> </a:t>
            </a:r>
            <a:r>
              <a:rPr lang="en-US" dirty="0" err="1"/>
              <a:t>županije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njihovim</a:t>
            </a:r>
            <a:r>
              <a:rPr lang="en-US" dirty="0"/>
              <a:t> </a:t>
            </a:r>
            <a:r>
              <a:rPr lang="en-US" dirty="0" err="1"/>
              <a:t>središtima</a:t>
            </a:r>
            <a:r>
              <a:rPr lang="en-US" dirty="0"/>
              <a:t> !</a:t>
            </a:r>
          </a:p>
          <a:p>
            <a:r>
              <a:rPr lang="en-US" dirty="0">
                <a:hlinkClick r:id="rId2"/>
              </a:rPr>
              <a:t>KVIZ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4624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BA4D5B-C125-44C4-9320-7D4492064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AF20CC6-D61C-4F59-904E-086B2634C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88896"/>
            <a:ext cx="12192000" cy="8755467"/>
          </a:xfrm>
          <a:prstGeom prst="rect">
            <a:avLst/>
          </a:prstGeom>
        </p:spPr>
      </p:pic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3B2BB89-DCAD-45BF-932A-03DA6E901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718" y="2042281"/>
            <a:ext cx="11153594" cy="4142761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56513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54F409-86F4-4773-B655-7BE9C1FD3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Gradovi u Vukovarsko – srijemskoj županiji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79484DC-83AF-4328-A5E4-D9DCAA8F0F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Izvještaji</a:t>
            </a:r>
            <a:r>
              <a:rPr lang="en-US" dirty="0"/>
              <a:t> </a:t>
            </a:r>
            <a:r>
              <a:rPr lang="en-US" dirty="0" err="1"/>
              <a:t>učenika</a:t>
            </a:r>
            <a:r>
              <a:rPr lang="en-US" dirty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21745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3AB593-9B19-46B2-AD38-0B13A463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Ponovimo</a:t>
            </a: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6FAE262-3386-4E2F-AD2B-41FF277AA2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KVIZ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46571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5"/>
          <p:cNvSpPr txBox="1"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LIKOVNA KULTURA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8B37AD-1CCD-4AB6-ABCE-746B0A227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68D943E-321B-4CA8-A8FA-759FF25B5E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>
                <a:hlinkClick r:id="rId2"/>
              </a:rPr>
              <a:t>Primjeri</a:t>
            </a:r>
            <a:r>
              <a:rPr lang="en-US" dirty="0"/>
              <a:t>  </a:t>
            </a:r>
            <a:endParaRPr lang="hr-HR" dirty="0"/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7E2A6E33-0BB6-4DC1-BC5B-30AD1E599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087246"/>
              </p:ext>
            </p:extLst>
          </p:nvPr>
        </p:nvGraphicFramePr>
        <p:xfrm>
          <a:off x="887718" y="528902"/>
          <a:ext cx="10639887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2961235">
                  <a:extLst>
                    <a:ext uri="{9D8B030D-6E8A-4147-A177-3AD203B41FA5}">
                      <a16:colId xmlns:a16="http://schemas.microsoft.com/office/drawing/2014/main" val="1321122043"/>
                    </a:ext>
                  </a:extLst>
                </a:gridCol>
                <a:gridCol w="2238202">
                  <a:extLst>
                    <a:ext uri="{9D8B030D-6E8A-4147-A177-3AD203B41FA5}">
                      <a16:colId xmlns:a16="http://schemas.microsoft.com/office/drawing/2014/main" val="2145047802"/>
                    </a:ext>
                  </a:extLst>
                </a:gridCol>
                <a:gridCol w="1904494">
                  <a:extLst>
                    <a:ext uri="{9D8B030D-6E8A-4147-A177-3AD203B41FA5}">
                      <a16:colId xmlns:a16="http://schemas.microsoft.com/office/drawing/2014/main" val="3966575080"/>
                    </a:ext>
                  </a:extLst>
                </a:gridCol>
                <a:gridCol w="3535956">
                  <a:extLst>
                    <a:ext uri="{9D8B030D-6E8A-4147-A177-3AD203B41FA5}">
                      <a16:colId xmlns:a16="http://schemas.microsoft.com/office/drawing/2014/main" val="2872961800"/>
                    </a:ext>
                  </a:extLst>
                </a:gridCol>
              </a:tblGrid>
              <a:tr h="539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Kontrast </a:t>
                      </a:r>
                      <a:r>
                        <a:rPr lang="hr-HR" sz="3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kromatsko</a:t>
                      </a:r>
                      <a:r>
                        <a:rPr lang="hr-HR" sz="3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-akromatsko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Uzorak za tkaninu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tempere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kontrast </a:t>
                      </a:r>
                      <a:r>
                        <a:rPr lang="hr-HR" sz="3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kromatskih</a:t>
                      </a:r>
                      <a:r>
                        <a:rPr lang="hr-HR" sz="3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i akromatskih boja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4092"/>
                  </a:ext>
                </a:extLst>
              </a:tr>
            </a:tbl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BE670AFC-2BBF-49B8-AC3A-96A020CC9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083" y="3119148"/>
            <a:ext cx="3584759" cy="3578662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E81A7F39-AEF1-483D-A12D-454C9B39AF71}"/>
              </a:ext>
            </a:extLst>
          </p:cNvPr>
          <p:cNvSpPr/>
          <p:nvPr/>
        </p:nvSpPr>
        <p:spPr>
          <a:xfrm>
            <a:off x="4890406" y="2757390"/>
            <a:ext cx="51441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Joan Gris, Mrtva priroda: Zdjela s voćem, staklo i limun, 1916.</a:t>
            </a:r>
          </a:p>
        </p:txBody>
      </p:sp>
    </p:spTree>
    <p:extLst>
      <p:ext uri="{BB962C8B-B14F-4D97-AF65-F5344CB8AC3E}">
        <p14:creationId xmlns:p14="http://schemas.microsoft.com/office/powerpoint/2010/main" val="3909872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923392-475E-4755-BA8E-91427DA2D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18" y="528902"/>
            <a:ext cx="11363218" cy="2093633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hr-HR" altLang="sr-Latn-RS" sz="3200" i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Kakve su ove fotografije, što vidite? Jesu li jednake, prikazuju li istu</a:t>
            </a:r>
            <a:r>
              <a:rPr lang="en-US" altLang="sr-Latn-RS" sz="3200" i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hr-HR" altLang="sr-Latn-RS" sz="3200" i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stvar?</a:t>
            </a:r>
            <a:br>
              <a:rPr lang="en-US" altLang="sr-Latn-RS" sz="3200" i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hr-HR" altLang="sr-Latn-RS" sz="3200" i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U čemu se razlikuju? Opišite fotografiju kojoj je oduzeta boja, kojih </a:t>
            </a:r>
            <a:r>
              <a:rPr lang="en-US" altLang="sr-Latn-RS" sz="3200" i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</a:t>
            </a:r>
            <a:r>
              <a:rPr lang="hr-HR" altLang="sr-Latn-RS" sz="3200" i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tonova je najviše? Koje sve boje primjećujete na drugoj fotografiji?</a:t>
            </a:r>
            <a:br>
              <a:rPr lang="hr-HR" altLang="sr-Latn-RS" sz="32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6C7DBBF-25E2-4A0E-8C2B-0AFD41168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18" y="2622536"/>
            <a:ext cx="4072481" cy="329212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AFB6EC0-2E4E-436C-81EA-6B47E5EE6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803" y="2817626"/>
            <a:ext cx="4218798" cy="3097036"/>
          </a:xfrm>
          <a:prstGeom prst="rect">
            <a:avLst/>
          </a:prstGeom>
        </p:spPr>
      </p:pic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78068DD-241F-440D-B99B-28B30060B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718" y="2622536"/>
            <a:ext cx="10541193" cy="3292125"/>
          </a:xfrm>
        </p:spPr>
        <p:txBody>
          <a:bodyPr/>
          <a:lstStyle/>
          <a:p>
            <a:endParaRPr lang="en-U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40528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4761F1-6E92-4062-8B6C-067584B48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69BA9EE-9EF3-4989-B49F-005A3E96CD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 Boje dijelimo na šarene ili </a:t>
            </a:r>
            <a:r>
              <a:rPr lang="hr-HR" dirty="0" err="1"/>
              <a:t>kromatske</a:t>
            </a:r>
            <a:r>
              <a:rPr lang="hr-HR" dirty="0"/>
              <a:t> i </a:t>
            </a:r>
            <a:r>
              <a:rPr lang="hr-HR" dirty="0" err="1"/>
              <a:t>nešarene</a:t>
            </a:r>
            <a:r>
              <a:rPr lang="hr-HR" dirty="0"/>
              <a:t> ili akromatske boje. </a:t>
            </a:r>
            <a:endParaRPr lang="en-US" dirty="0"/>
          </a:p>
          <a:p>
            <a:r>
              <a:rPr lang="hr-HR" dirty="0"/>
              <a:t>Šarenima nazivamo one boje koje su u dugi, a </a:t>
            </a:r>
            <a:r>
              <a:rPr lang="hr-HR" dirty="0" err="1"/>
              <a:t>nešarenima</a:t>
            </a:r>
            <a:r>
              <a:rPr lang="hr-HR" dirty="0"/>
              <a:t> one koje nisu - crna, bijela i siva. </a:t>
            </a:r>
            <a:endParaRPr lang="en-US" dirty="0"/>
          </a:p>
          <a:p>
            <a:r>
              <a:rPr lang="hr-HR" dirty="0"/>
              <a:t>Šarene i </a:t>
            </a:r>
            <a:r>
              <a:rPr lang="hr-HR" dirty="0" err="1"/>
              <a:t>nešarene</a:t>
            </a:r>
            <a:r>
              <a:rPr lang="hr-HR" dirty="0"/>
              <a:t> boje su u kontrastu.</a:t>
            </a:r>
          </a:p>
          <a:p>
            <a:r>
              <a:rPr lang="hr-HR" dirty="0"/>
              <a:t>Kontrast znači suprotnost. </a:t>
            </a:r>
          </a:p>
        </p:txBody>
      </p:sp>
    </p:spTree>
    <p:extLst>
      <p:ext uri="{BB962C8B-B14F-4D97-AF65-F5344CB8AC3E}">
        <p14:creationId xmlns:p14="http://schemas.microsoft.com/office/powerpoint/2010/main" val="1014921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B44155-C42A-4406-B13B-59AEFCE8A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AF84213-2A5C-47FF-A364-5A1DA365D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600" y="261774"/>
            <a:ext cx="8585055" cy="6487942"/>
          </a:xfrm>
          <a:prstGeom prst="rect">
            <a:avLst/>
          </a:prstGeom>
        </p:spPr>
      </p:pic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DE2346D-C059-4C0B-AC3F-54FFDE706C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18681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05FC8B-3AB4-4151-9EC5-B51E0C9DD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754B1C9-FA5B-4D5B-9A9C-534D31A18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62" y="76731"/>
            <a:ext cx="11687850" cy="6673390"/>
          </a:xfrm>
          <a:prstGeom prst="rect">
            <a:avLst/>
          </a:prstGeom>
        </p:spPr>
      </p:pic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BD59067-A84F-4A48-BDA8-F6D4253B87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3180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5F9182-1EB8-42BF-AC8A-2ACF6652F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Zaigraj</a:t>
            </a:r>
            <a:r>
              <a:rPr lang="en-US" dirty="0"/>
              <a:t> </a:t>
            </a:r>
            <a:r>
              <a:rPr lang="en-US" dirty="0" err="1"/>
              <a:t>igru</a:t>
            </a:r>
            <a:r>
              <a:rPr lang="en-US" dirty="0"/>
              <a:t> !</a:t>
            </a: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E41C4E6-47C7-4DBE-AD0A-3D771F4A10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Riječi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sa</a:t>
            </a:r>
            <a:r>
              <a:rPr lang="en-US" dirty="0">
                <a:hlinkClick r:id="rId2"/>
              </a:rPr>
              <a:t> Č i Ć  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22991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3AB175-B8AA-4421-9DA1-DDFFA377A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Zadatak</a:t>
            </a:r>
            <a:r>
              <a:rPr lang="en-US" dirty="0"/>
              <a:t>:</a:t>
            </a: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8291EDD-1823-4359-BC3B-448F55B000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Pomoću</a:t>
            </a:r>
            <a:r>
              <a:rPr lang="en-US" dirty="0"/>
              <a:t> </a:t>
            </a:r>
            <a:r>
              <a:rPr lang="en-US" dirty="0" err="1"/>
              <a:t>šestara</a:t>
            </a:r>
            <a:r>
              <a:rPr lang="en-US" dirty="0"/>
              <a:t> </a:t>
            </a:r>
            <a:r>
              <a:rPr lang="en-US" dirty="0" err="1"/>
              <a:t>ispuni</a:t>
            </a:r>
            <a:r>
              <a:rPr lang="en-US" dirty="0"/>
              <a:t> </a:t>
            </a:r>
            <a:r>
              <a:rPr lang="en-US" dirty="0" err="1"/>
              <a:t>papir</a:t>
            </a:r>
            <a:r>
              <a:rPr lang="en-US" dirty="0"/>
              <a:t> </a:t>
            </a:r>
            <a:r>
              <a:rPr lang="en-US" dirty="0" err="1"/>
              <a:t>krugovima</a:t>
            </a:r>
            <a:r>
              <a:rPr lang="en-US" dirty="0"/>
              <a:t> </a:t>
            </a:r>
            <a:r>
              <a:rPr lang="en-US" dirty="0" err="1"/>
              <a:t>raznih</a:t>
            </a:r>
            <a:r>
              <a:rPr lang="en-US" dirty="0"/>
              <a:t> </a:t>
            </a:r>
            <a:r>
              <a:rPr lang="en-US" dirty="0" err="1"/>
              <a:t>veličina</a:t>
            </a:r>
            <a:r>
              <a:rPr lang="en-US" dirty="0"/>
              <a:t>, u </a:t>
            </a:r>
            <a:r>
              <a:rPr lang="en-US" dirty="0" err="1"/>
              <a:t>različitim</a:t>
            </a:r>
            <a:r>
              <a:rPr lang="en-US" dirty="0"/>
              <a:t> </a:t>
            </a:r>
            <a:r>
              <a:rPr lang="en-US" dirty="0" err="1"/>
              <a:t>kompzicijama</a:t>
            </a:r>
            <a:r>
              <a:rPr lang="en-US" dirty="0"/>
              <a:t> i </a:t>
            </a:r>
            <a:r>
              <a:rPr lang="en-US" dirty="0" err="1"/>
              <a:t>odnosima</a:t>
            </a:r>
            <a:r>
              <a:rPr lang="en-US" dirty="0"/>
              <a:t>.</a:t>
            </a:r>
          </a:p>
          <a:p>
            <a:r>
              <a:rPr lang="en-US" dirty="0" err="1"/>
              <a:t>Podebljaj</a:t>
            </a:r>
            <a:r>
              <a:rPr lang="en-US" dirty="0"/>
              <a:t> </a:t>
            </a:r>
            <a:r>
              <a:rPr lang="en-US" dirty="0" err="1"/>
              <a:t>crte</a:t>
            </a:r>
            <a:r>
              <a:rPr lang="en-US" dirty="0"/>
              <a:t> </a:t>
            </a:r>
            <a:r>
              <a:rPr lang="en-US" dirty="0" err="1"/>
              <a:t>crnim</a:t>
            </a:r>
            <a:r>
              <a:rPr lang="en-US" dirty="0"/>
              <a:t> </a:t>
            </a:r>
            <a:r>
              <a:rPr lang="en-US" dirty="0" err="1"/>
              <a:t>flomasterom</a:t>
            </a:r>
            <a:endParaRPr lang="en-US" dirty="0"/>
          </a:p>
          <a:p>
            <a:r>
              <a:rPr lang="en-US" dirty="0" err="1"/>
              <a:t>Ravnalom</a:t>
            </a:r>
            <a:r>
              <a:rPr lang="en-US" dirty="0"/>
              <a:t> </a:t>
            </a:r>
            <a:r>
              <a:rPr lang="en-US" dirty="0" err="1"/>
              <a:t>podijeli</a:t>
            </a:r>
            <a:r>
              <a:rPr lang="en-US" dirty="0"/>
              <a:t> </a:t>
            </a:r>
            <a:r>
              <a:rPr lang="en-US" dirty="0" err="1"/>
              <a:t>papir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osam</a:t>
            </a:r>
            <a:r>
              <a:rPr lang="en-US" dirty="0"/>
              <a:t> </a:t>
            </a:r>
            <a:r>
              <a:rPr lang="en-US" dirty="0" err="1"/>
              <a:t>ploha</a:t>
            </a:r>
            <a:r>
              <a:rPr lang="en-US" dirty="0"/>
              <a:t> </a:t>
            </a:r>
            <a:r>
              <a:rPr lang="en-US" dirty="0" err="1"/>
              <a:t>ravnim</a:t>
            </a:r>
            <a:r>
              <a:rPr lang="en-US" dirty="0"/>
              <a:t> </a:t>
            </a:r>
            <a:r>
              <a:rPr lang="en-US" dirty="0" err="1"/>
              <a:t>crtama</a:t>
            </a:r>
            <a:r>
              <a:rPr lang="en-US" dirty="0"/>
              <a:t> (</a:t>
            </a:r>
            <a:r>
              <a:rPr lang="en-US" dirty="0" err="1"/>
              <a:t>mou</a:t>
            </a:r>
            <a:r>
              <a:rPr lang="en-US" dirty="0"/>
              <a:t> </a:t>
            </a:r>
            <a:r>
              <a:rPr lang="en-US" dirty="0" err="1"/>
              <a:t>ići</a:t>
            </a:r>
            <a:r>
              <a:rPr lang="en-US" dirty="0"/>
              <a:t> </a:t>
            </a:r>
            <a:r>
              <a:rPr lang="en-US" dirty="0" err="1"/>
              <a:t>ravno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ukoso</a:t>
            </a:r>
            <a:r>
              <a:rPr lang="en-US" dirty="0"/>
              <a:t>)</a:t>
            </a:r>
          </a:p>
          <a:p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oboji</a:t>
            </a:r>
            <a:r>
              <a:rPr lang="en-US" dirty="0"/>
              <a:t> </a:t>
            </a:r>
            <a:r>
              <a:rPr lang="en-US" dirty="0" err="1"/>
              <a:t>kromatskim</a:t>
            </a:r>
            <a:r>
              <a:rPr lang="en-US" dirty="0"/>
              <a:t> </a:t>
            </a:r>
            <a:r>
              <a:rPr lang="en-US" dirty="0" err="1"/>
              <a:t>vodenim</a:t>
            </a:r>
            <a:r>
              <a:rPr lang="en-US" dirty="0"/>
              <a:t> </a:t>
            </a:r>
            <a:r>
              <a:rPr lang="en-US" dirty="0" err="1"/>
              <a:t>bojama</a:t>
            </a:r>
            <a:r>
              <a:rPr lang="en-US" dirty="0"/>
              <a:t>,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akromatskim</a:t>
            </a:r>
            <a:r>
              <a:rPr lang="en-US" dirty="0"/>
              <a:t> , </a:t>
            </a:r>
            <a:r>
              <a:rPr lang="en-US" dirty="0" err="1"/>
              <a:t>reći</a:t>
            </a:r>
            <a:r>
              <a:rPr lang="en-US" dirty="0"/>
              <a:t> </a:t>
            </a:r>
            <a:r>
              <a:rPr lang="en-US" dirty="0" err="1"/>
              <a:t>kromatskim</a:t>
            </a:r>
            <a:r>
              <a:rPr lang="en-US" dirty="0"/>
              <a:t>, </a:t>
            </a:r>
            <a:r>
              <a:rPr lang="en-US" dirty="0" err="1"/>
              <a:t>itd</a:t>
            </a:r>
            <a:r>
              <a:rPr lang="en-US" dirty="0"/>
              <a:t>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58475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3192" y="1099072"/>
            <a:ext cx="10800761" cy="478081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3"/>
          <p:cNvSpPr txBox="1"/>
          <p:nvPr/>
        </p:nvSpPr>
        <p:spPr>
          <a:xfrm>
            <a:off x="1679827" y="1933308"/>
            <a:ext cx="2428406" cy="12003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nos – nosić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glas – glasić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kaput – kaputić</a:t>
            </a:r>
            <a:endParaRPr/>
          </a:p>
        </p:txBody>
      </p:sp>
      <p:sp>
        <p:nvSpPr>
          <p:cNvPr id="165" name="Google Shape;165;p13"/>
          <p:cNvSpPr txBox="1"/>
          <p:nvPr/>
        </p:nvSpPr>
        <p:spPr>
          <a:xfrm>
            <a:off x="5907054" y="3925966"/>
            <a:ext cx="3184924" cy="12003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korijen – korjenčić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mornar – mornarčić</a:t>
            </a:r>
            <a:endParaRPr sz="24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stol - stolčić</a:t>
            </a:r>
            <a:endParaRPr/>
          </a:p>
        </p:txBody>
      </p:sp>
      <p:sp>
        <p:nvSpPr>
          <p:cNvPr id="166" name="Google Shape;166;p13"/>
          <p:cNvSpPr txBox="1"/>
          <p:nvPr/>
        </p:nvSpPr>
        <p:spPr>
          <a:xfrm>
            <a:off x="1544915" y="3982798"/>
            <a:ext cx="2715718" cy="12003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grana – grančica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cijev – cjevčica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stvar - stvarčica</a:t>
            </a:r>
            <a:endParaRPr/>
          </a:p>
        </p:txBody>
      </p:sp>
      <p:sp>
        <p:nvSpPr>
          <p:cNvPr id="167" name="Google Shape;167;p13"/>
          <p:cNvSpPr txBox="1"/>
          <p:nvPr/>
        </p:nvSpPr>
        <p:spPr>
          <a:xfrm>
            <a:off x="6191862" y="1933307"/>
            <a:ext cx="3184924" cy="12003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slon – slončina</a:t>
            </a:r>
            <a:endParaRPr sz="24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zvono – zvončina</a:t>
            </a:r>
            <a:endParaRPr sz="24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korijen -korjenčina</a:t>
            </a:r>
            <a:endParaRPr sz="24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8" name="Google Shape;168;p13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Ponovimo!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>
            <a:extLst>
              <a:ext uri="{FF2B5EF4-FFF2-40B4-BE49-F238E27FC236}">
                <a16:creationId xmlns:a16="http://schemas.microsoft.com/office/drawing/2014/main" id="{957CA739-E395-41B0-B26A-D9BCD74750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2E82AF"/>
              </a:buClr>
              <a:buSzPts val="1800"/>
            </a:pPr>
            <a:r>
              <a:rPr lang="hr-HR" sz="3200" b="0" i="0" u="none" strike="noStrike" cap="none" dirty="0">
                <a:solidFill>
                  <a:srgbClr val="2E82AF"/>
                </a:solidFill>
                <a:latin typeface="Eras Light ITC" panose="020B0402030504020804" pitchFamily="34" charset="0"/>
                <a:ea typeface="Quattrocento Sans"/>
                <a:cs typeface="Quattrocento Sans"/>
                <a:sym typeface="Quattrocento Sans"/>
              </a:rPr>
              <a:t>IZBORNI DIKTAT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2E82AF"/>
              </a:buClr>
              <a:buSzPts val="1800"/>
            </a:pPr>
            <a:r>
              <a:rPr lang="hr-HR" sz="3200" b="0" i="0" u="none" strike="noStrike" cap="none" dirty="0">
                <a:solidFill>
                  <a:srgbClr val="2E82AF"/>
                </a:solidFill>
                <a:latin typeface="Eras Light ITC" panose="020B0402030504020804" pitchFamily="34" charset="0"/>
                <a:ea typeface="Quattrocento Sans"/>
                <a:cs typeface="Quattrocento Sans"/>
                <a:sym typeface="Quattrocento Sans"/>
              </a:rPr>
              <a:t>(PISANJE Č I Ć U UMANJENICAMA I UVEĆANICAMA)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2E82AF"/>
              </a:buClr>
              <a:buSzPts val="1800"/>
            </a:pPr>
            <a:r>
              <a:rPr lang="hr-HR" sz="3200" b="0" i="0" u="none" strike="noStrike" cap="none" dirty="0">
                <a:solidFill>
                  <a:srgbClr val="2E82AF"/>
                </a:solidFill>
                <a:latin typeface="Eras Light ITC" panose="020B0402030504020804" pitchFamily="34" charset="0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3200" b="0" i="0" u="none" strike="noStrike" cap="none" dirty="0">
                <a:solidFill>
                  <a:srgbClr val="2E82AF"/>
                </a:solidFill>
                <a:latin typeface="Eras Light ITC" panose="020B0402030504020804" pitchFamily="34" charset="0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2800" b="0" i="0" u="none" strike="noStrike" cap="none" dirty="0" err="1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Prolje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</a:t>
            </a:r>
            <a:r>
              <a:rPr lang="hr-HR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e je probudilo zvon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</a:t>
            </a:r>
            <a:r>
              <a:rPr lang="hr-HR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</a:t>
            </a:r>
            <a:r>
              <a:rPr lang="hr-HR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e i šafran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</a:t>
            </a:r>
            <a:r>
              <a:rPr lang="hr-HR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</a:t>
            </a:r>
            <a:r>
              <a:rPr lang="hr-HR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e.</a:t>
            </a:r>
            <a:endParaRPr lang="en-US" sz="2800" b="0" i="0" u="none" strike="noStrike" cap="none" dirty="0">
              <a:solidFill>
                <a:schemeClr val="tx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2E82AF"/>
              </a:buClr>
              <a:buSzPts val="1800"/>
            </a:pPr>
            <a:endParaRPr lang="en-US" sz="2800" b="0" i="0" u="none" strike="noStrike" cap="none" dirty="0">
              <a:solidFill>
                <a:schemeClr val="tx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2E82AF"/>
              </a:buClr>
              <a:buSzPts val="1800"/>
            </a:pPr>
            <a:r>
              <a:rPr lang="en-US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 </a:t>
            </a:r>
            <a:r>
              <a:rPr lang="hr-HR" sz="2800" b="0" i="0" u="none" strike="noStrike" cap="none" dirty="0" err="1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Pti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</a:t>
            </a:r>
            <a:r>
              <a:rPr lang="hr-HR" sz="2800" b="0" i="0" u="none" strike="noStrike" cap="none" dirty="0" err="1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ice</a:t>
            </a:r>
            <a:r>
              <a:rPr lang="hr-HR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su zapjevale, 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a </a:t>
            </a:r>
            <a:r>
              <a:rPr lang="hr-HR" sz="2800" b="0" i="0" u="none" strike="noStrike" cap="none" dirty="0" err="1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djevoj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</a:t>
            </a:r>
            <a:r>
              <a:rPr lang="hr-HR" sz="2800" b="0" i="0" u="none" strike="noStrike" cap="none" dirty="0" err="1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ice</a:t>
            </a:r>
            <a:r>
              <a:rPr lang="hr-HR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i </a:t>
            </a:r>
            <a:r>
              <a:rPr lang="hr-HR" sz="2800" b="0" i="0" u="none" strike="noStrike" cap="none" dirty="0" err="1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dje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</a:t>
            </a:r>
            <a:r>
              <a:rPr lang="hr-HR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a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</a:t>
            </a:r>
            <a:r>
              <a:rPr lang="hr-HR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</a:t>
            </a:r>
            <a:r>
              <a:rPr lang="hr-HR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 su izašli u parkove. </a:t>
            </a:r>
            <a:endParaRPr lang="en-US" sz="2800" b="0" i="0" u="none" strike="noStrike" cap="none" dirty="0">
              <a:solidFill>
                <a:schemeClr val="tx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2E82AF"/>
              </a:buClr>
              <a:buSzPts val="1800"/>
            </a:pPr>
            <a:endParaRPr lang="en-US" sz="2800" b="0" i="0" u="none" strike="noStrike" cap="none" dirty="0">
              <a:solidFill>
                <a:schemeClr val="tx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2E82AF"/>
              </a:buClr>
              <a:buSzPts val="1800"/>
            </a:pPr>
            <a:r>
              <a:rPr lang="en-US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 </a:t>
            </a:r>
            <a:r>
              <a:rPr lang="hr-HR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Ježi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</a:t>
            </a:r>
            <a:r>
              <a:rPr lang="hr-HR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se sakrio iza kamen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</a:t>
            </a:r>
            <a:r>
              <a:rPr lang="hr-HR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ine, a jedan je leptiri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</a:t>
            </a:r>
            <a:r>
              <a:rPr lang="hr-HR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sjeo na šareni šeširi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</a:t>
            </a:r>
            <a:r>
              <a:rPr lang="hr-HR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.</a:t>
            </a:r>
            <a:endParaRPr lang="en-US" sz="2800" b="0" i="0" u="none" strike="noStrike" cap="none" dirty="0">
              <a:solidFill>
                <a:schemeClr val="tx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2E82AF"/>
              </a:buClr>
              <a:buSzPts val="1800"/>
            </a:pPr>
            <a:r>
              <a:rPr lang="hr-HR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</a:t>
            </a:r>
            <a:endParaRPr lang="en-US" sz="2800" b="0" i="0" u="none" strike="noStrike" cap="none" dirty="0">
              <a:solidFill>
                <a:schemeClr val="tx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2E82AF"/>
              </a:buClr>
              <a:buSzPts val="1800"/>
            </a:pPr>
            <a:r>
              <a:rPr lang="en-US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 </a:t>
            </a:r>
            <a:r>
              <a:rPr lang="hr-HR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Maj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</a:t>
            </a:r>
            <a:r>
              <a:rPr lang="hr-HR" sz="2800" b="0" i="0" u="none" strike="noStrike" cap="none" dirty="0" err="1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ice</a:t>
            </a:r>
            <a:r>
              <a:rPr lang="hr-HR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su 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otvorile prozor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</a:t>
            </a:r>
            <a:r>
              <a:rPr lang="hr-HR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</a:t>
            </a:r>
            <a:r>
              <a:rPr lang="hr-HR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e da toplina u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đ</a:t>
            </a:r>
            <a:r>
              <a:rPr lang="hr-HR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e u njihove </a:t>
            </a:r>
            <a:r>
              <a:rPr lang="hr-HR" sz="2800" b="0" i="0" u="none" strike="noStrike" cap="none" dirty="0" err="1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ku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</a:t>
            </a:r>
            <a:r>
              <a:rPr lang="hr-HR" sz="2800" b="0" i="0" u="none" strike="noStrike" cap="none" dirty="0" err="1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ice</a:t>
            </a:r>
            <a:r>
              <a:rPr lang="hr-HR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.</a:t>
            </a:r>
            <a:endParaRPr lang="en-US" sz="2800" b="0" i="0" u="none" strike="noStrike" cap="none" dirty="0">
              <a:solidFill>
                <a:schemeClr val="tx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2E82AF"/>
              </a:buClr>
              <a:buSzPts val="1800"/>
            </a:pPr>
            <a:r>
              <a:rPr lang="hr-HR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2E82AF"/>
              </a:buClr>
              <a:buSzPts val="1800"/>
            </a:pPr>
            <a:r>
              <a:rPr lang="en-US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 </a:t>
            </a:r>
            <a:r>
              <a:rPr lang="hr-HR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Kada je sunašce bilo na odlasku, vesela </a:t>
            </a:r>
            <a:r>
              <a:rPr lang="hr-HR" sz="2800" b="0" i="0" u="none" strike="noStrike" cap="none" dirty="0" err="1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dje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</a:t>
            </a:r>
            <a:r>
              <a:rPr lang="hr-HR" sz="2800" b="0" i="0" u="none" strike="noStrike" cap="none" dirty="0" err="1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ica</a:t>
            </a:r>
            <a:r>
              <a:rPr lang="hr-HR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rumenih </a:t>
            </a:r>
            <a:r>
              <a:rPr lang="hr-HR" sz="2800" b="0" i="0" u="none" strike="noStrike" cap="none" dirty="0" err="1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obraš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</a:t>
            </a:r>
            <a:r>
              <a:rPr lang="hr-HR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</a:t>
            </a:r>
            <a:r>
              <a:rPr lang="hr-HR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a </a:t>
            </a:r>
            <a:endParaRPr lang="en-US" sz="2800" b="0" i="0" u="none" strike="noStrike" cap="none" dirty="0">
              <a:solidFill>
                <a:schemeClr val="tx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2E82AF"/>
              </a:buClr>
              <a:buSzPts val="1800"/>
            </a:pPr>
            <a:r>
              <a:rPr lang="en-US" sz="2800" dirty="0">
                <a:solidFill>
                  <a:schemeClr val="tx1"/>
                </a:solidFill>
                <a:ea typeface="Quattrocento Sans"/>
                <a:cs typeface="Quattrocento Sans"/>
                <a:sym typeface="Quattrocento Sans"/>
              </a:rPr>
              <a:t>  </a:t>
            </a:r>
            <a:r>
              <a:rPr lang="hr-HR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sjela su na obalu </a:t>
            </a:r>
            <a:r>
              <a:rPr lang="hr-HR" sz="2800" b="0" i="0" u="none" strike="noStrike" cap="none" dirty="0" err="1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rje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</a:t>
            </a:r>
            <a:r>
              <a:rPr lang="hr-HR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ine i promatrala šarene </a:t>
            </a:r>
            <a:r>
              <a:rPr lang="hr-HR" sz="2800" b="0" i="0" u="none" strike="noStrike" cap="none" dirty="0" err="1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cvjeti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</a:t>
            </a:r>
            <a:r>
              <a:rPr lang="hr-HR" sz="2800" b="0" i="0" u="none" strike="noStrike" cap="none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e. </a:t>
            </a:r>
          </a:p>
        </p:txBody>
      </p:sp>
    </p:spTree>
    <p:extLst>
      <p:ext uri="{BB962C8B-B14F-4D97-AF65-F5344CB8AC3E}">
        <p14:creationId xmlns:p14="http://schemas.microsoft.com/office/powerpoint/2010/main" val="197090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985F99-2A51-458A-A7DB-3CFBCB4F9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FB5E674E-9BDE-4713-8D72-B5576A0CD759}"/>
              </a:ext>
            </a:extLst>
          </p:cNvPr>
          <p:cNvSpPr/>
          <p:nvPr/>
        </p:nvSpPr>
        <p:spPr>
          <a:xfrm>
            <a:off x="887717" y="1854465"/>
            <a:ext cx="1077345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/>
              <a:t>Proljeće je probudilo zvončiće i </a:t>
            </a:r>
            <a:r>
              <a:rPr lang="hr-HR" sz="3200" dirty="0" err="1"/>
              <a:t>šafrančiće</a:t>
            </a:r>
            <a:r>
              <a:rPr lang="hr-HR" sz="3200" dirty="0"/>
              <a:t>. Ptičice su zapjevale, a djevojčice i dječačići su izašli u parkove. Ježić se sakrio iza kamenčine, a jedan je leptirić sjeo na šareni šeširić. Majčice su otvorile prozorčiće da toplina uđe u njihove kućice.  </a:t>
            </a:r>
          </a:p>
          <a:p>
            <a:r>
              <a:rPr lang="hr-HR" sz="3200" dirty="0"/>
              <a:t>Kada je sunašce bilo na odlasku, vesela dječica rumenih </a:t>
            </a:r>
          </a:p>
          <a:p>
            <a:r>
              <a:rPr lang="hr-HR" sz="3200" dirty="0"/>
              <a:t>obraščića sjela su na obalu rječine i promatrala šarene cvjetiće. </a:t>
            </a:r>
          </a:p>
        </p:txBody>
      </p:sp>
    </p:spTree>
    <p:extLst>
      <p:ext uri="{BB962C8B-B14F-4D97-AF65-F5344CB8AC3E}">
        <p14:creationId xmlns:p14="http://schemas.microsoft.com/office/powerpoint/2010/main" val="96696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"/>
          <p:cNvSpPr txBox="1">
            <a:spLocks noGrp="1"/>
          </p:cNvSpPr>
          <p:nvPr>
            <p:ph type="title"/>
          </p:nvPr>
        </p:nvSpPr>
        <p:spPr>
          <a:xfrm>
            <a:off x="838199" y="59499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Diktat</a:t>
            </a:r>
            <a:endParaRPr/>
          </a:p>
        </p:txBody>
      </p:sp>
      <p:graphicFrame>
        <p:nvGraphicFramePr>
          <p:cNvPr id="174" name="Google Shape;174;p14"/>
          <p:cNvGraphicFramePr/>
          <p:nvPr/>
        </p:nvGraphicFramePr>
        <p:xfrm>
          <a:off x="2032000" y="2301036"/>
          <a:ext cx="8127975" cy="2666875"/>
        </p:xfrm>
        <a:graphic>
          <a:graphicData uri="http://schemas.openxmlformats.org/drawingml/2006/table">
            <a:tbl>
              <a:tblPr firstRow="1" bandRow="1">
                <a:noFill/>
                <a:tableStyleId>{89C5CC89-2EED-4E0C-809A-E85A826FCD27}</a:tableStyleId>
              </a:tblPr>
              <a:tblGrid>
                <a:gridCol w="270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4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200" u="none" strike="noStrike" cap="none"/>
                        <a:t>Č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200" u="none" strike="noStrike" cap="none"/>
                        <a:t>Ć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200" u="none" strike="noStrike" cap="none"/>
                        <a:t>Č i Ć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2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"/>
          <p:cNvSpPr txBox="1">
            <a:spLocks noGrp="1"/>
          </p:cNvSpPr>
          <p:nvPr>
            <p:ph type="title"/>
          </p:nvPr>
        </p:nvSpPr>
        <p:spPr>
          <a:xfrm>
            <a:off x="838199" y="6123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Diktat</a:t>
            </a:r>
            <a:endParaRPr/>
          </a:p>
        </p:txBody>
      </p:sp>
      <p:graphicFrame>
        <p:nvGraphicFramePr>
          <p:cNvPr id="180" name="Google Shape;180;p15"/>
          <p:cNvGraphicFramePr/>
          <p:nvPr/>
        </p:nvGraphicFramePr>
        <p:xfrm>
          <a:off x="1871406" y="1911265"/>
          <a:ext cx="8449200" cy="3415375"/>
        </p:xfrm>
        <a:graphic>
          <a:graphicData uri="http://schemas.openxmlformats.org/drawingml/2006/table">
            <a:tbl>
              <a:tblPr firstRow="1" bandRow="1">
                <a:noFill/>
                <a:tableStyleId>{89C5CC89-2EED-4E0C-809A-E85A826FCD27}</a:tableStyleId>
              </a:tblPr>
              <a:tblGrid>
                <a:gridCol w="281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2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200"/>
                        <a:t>Č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200"/>
                        <a:t>Ć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200"/>
                        <a:t>Č i Ć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3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/>
                        <a:t>ptičice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/>
                        <a:t>djevojčice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/>
                        <a:t>kamenčine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/>
                        <a:t>majčice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/>
                        <a:t>dječica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/>
                        <a:t>rječine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/>
                        <a:t>proljeće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/>
                        <a:t>ježić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/>
                        <a:t>leptirić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/>
                        <a:t>šeširić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/>
                        <a:t>kućice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/>
                        <a:t>cvjetiće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/>
                        <a:t>zvončiće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/>
                        <a:t>šafrančiće</a:t>
                      </a:r>
                      <a:endParaRPr sz="24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/>
                        <a:t>dječačići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/>
                        <a:t>prozorčiće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/>
                        <a:t>obraščića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1" name="Google Shape;181;p15"/>
          <p:cNvSpPr txBox="1"/>
          <p:nvPr/>
        </p:nvSpPr>
        <p:spPr>
          <a:xfrm>
            <a:off x="10048498" y="4701882"/>
            <a:ext cx="1847654" cy="77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</a:pPr>
            <a:r>
              <a:rPr lang="hr-HR" sz="32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17/17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Zadaća</a:t>
            </a:r>
            <a:endParaRPr/>
          </a:p>
        </p:txBody>
      </p:sp>
      <p:sp>
        <p:nvSpPr>
          <p:cNvPr id="187" name="Google Shape;187;p16"/>
          <p:cNvSpPr txBox="1">
            <a:spLocks noGrp="1"/>
          </p:cNvSpPr>
          <p:nvPr>
            <p:ph type="body" idx="1"/>
          </p:nvPr>
        </p:nvSpPr>
        <p:spPr>
          <a:xfrm>
            <a:off x="887718" y="1854465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 dirty="0"/>
              <a:t> </a:t>
            </a:r>
            <a:r>
              <a:rPr lang="en-US" dirty="0" err="1"/>
              <a:t>Pokušaj</a:t>
            </a:r>
            <a:r>
              <a:rPr lang="en-US" dirty="0"/>
              <a:t> od </a:t>
            </a:r>
            <a:r>
              <a:rPr lang="en-US" dirty="0" err="1"/>
              <a:t>zadanih</a:t>
            </a:r>
            <a:r>
              <a:rPr lang="en-US" dirty="0"/>
              <a:t> </a:t>
            </a:r>
            <a:r>
              <a:rPr lang="en-US" dirty="0" err="1"/>
              <a:t>riječi</a:t>
            </a:r>
            <a:r>
              <a:rPr lang="en-US" dirty="0"/>
              <a:t> </a:t>
            </a:r>
            <a:r>
              <a:rPr lang="en-US" dirty="0" err="1"/>
              <a:t>napisati</a:t>
            </a:r>
            <a:r>
              <a:rPr lang="en-US" dirty="0"/>
              <a:t> 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rečenica</a:t>
            </a:r>
            <a:r>
              <a:rPr lang="en-US" dirty="0"/>
              <a:t>. </a:t>
            </a:r>
            <a:r>
              <a:rPr lang="en-US" dirty="0" err="1"/>
              <a:t>Možeš</a:t>
            </a:r>
            <a:r>
              <a:rPr lang="en-US" dirty="0"/>
              <a:t> </a:t>
            </a:r>
            <a:r>
              <a:rPr lang="en-US" dirty="0" err="1"/>
              <a:t>dodavati</a:t>
            </a:r>
            <a:r>
              <a:rPr lang="en-US" dirty="0"/>
              <a:t> i </a:t>
            </a:r>
            <a:r>
              <a:rPr lang="en-US" dirty="0" err="1"/>
              <a:t>ostale</a:t>
            </a:r>
            <a:r>
              <a:rPr lang="en-US" dirty="0"/>
              <a:t> </a:t>
            </a:r>
            <a:r>
              <a:rPr lang="en-US" dirty="0" err="1"/>
              <a:t>riječi</a:t>
            </a:r>
            <a:r>
              <a:rPr lang="en-US" dirty="0"/>
              <a:t>. </a:t>
            </a:r>
            <a:endParaRPr dirty="0"/>
          </a:p>
        </p:txBody>
      </p:sp>
      <p:sp>
        <p:nvSpPr>
          <p:cNvPr id="188" name="Google Shape;188;p16"/>
          <p:cNvSpPr txBox="1"/>
          <p:nvPr/>
        </p:nvSpPr>
        <p:spPr>
          <a:xfrm rot="-721188">
            <a:off x="1658299" y="4518975"/>
            <a:ext cx="2075300" cy="49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</a:pPr>
            <a:r>
              <a:rPr lang="hr-HR" sz="3200" b="1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DJEČAK</a:t>
            </a:r>
            <a:endParaRPr/>
          </a:p>
        </p:txBody>
      </p:sp>
      <p:sp>
        <p:nvSpPr>
          <p:cNvPr id="189" name="Google Shape;189;p16"/>
          <p:cNvSpPr txBox="1"/>
          <p:nvPr/>
        </p:nvSpPr>
        <p:spPr>
          <a:xfrm rot="1345434">
            <a:off x="2849334" y="4059809"/>
            <a:ext cx="2075299" cy="49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</a:pPr>
            <a:r>
              <a:rPr lang="hr-HR" sz="3200" b="1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KUĆICA</a:t>
            </a:r>
            <a:endParaRPr/>
          </a:p>
        </p:txBody>
      </p:sp>
      <p:sp>
        <p:nvSpPr>
          <p:cNvPr id="190" name="Google Shape;190;p16"/>
          <p:cNvSpPr txBox="1"/>
          <p:nvPr/>
        </p:nvSpPr>
        <p:spPr>
          <a:xfrm>
            <a:off x="6232074" y="3592614"/>
            <a:ext cx="2749265" cy="49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</a:pPr>
            <a:r>
              <a:rPr lang="hr-HR" sz="3200" b="1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MAČKETINA</a:t>
            </a:r>
            <a:endParaRPr/>
          </a:p>
        </p:txBody>
      </p:sp>
      <p:sp>
        <p:nvSpPr>
          <p:cNvPr id="191" name="Google Shape;191;p16"/>
          <p:cNvSpPr txBox="1"/>
          <p:nvPr/>
        </p:nvSpPr>
        <p:spPr>
          <a:xfrm rot="1260326">
            <a:off x="5554197" y="4825929"/>
            <a:ext cx="2075299" cy="49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</a:pPr>
            <a:r>
              <a:rPr lang="hr-HR" sz="3200" b="1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KAPUTIĆ</a:t>
            </a:r>
            <a:endParaRPr/>
          </a:p>
        </p:txBody>
      </p:sp>
      <p:sp>
        <p:nvSpPr>
          <p:cNvPr id="192" name="Google Shape;192;p16"/>
          <p:cNvSpPr txBox="1"/>
          <p:nvPr/>
        </p:nvSpPr>
        <p:spPr>
          <a:xfrm rot="-721188">
            <a:off x="3701818" y="4766686"/>
            <a:ext cx="2075300" cy="49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</a:pPr>
            <a:r>
              <a:rPr lang="hr-HR" sz="3200" b="1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CVJETIĆ</a:t>
            </a:r>
            <a:endParaRPr/>
          </a:p>
        </p:txBody>
      </p:sp>
      <p:sp>
        <p:nvSpPr>
          <p:cNvPr id="193" name="Google Shape;193;p16"/>
          <p:cNvSpPr txBox="1"/>
          <p:nvPr/>
        </p:nvSpPr>
        <p:spPr>
          <a:xfrm rot="-721188">
            <a:off x="1355325" y="3180475"/>
            <a:ext cx="2075299" cy="49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</a:pPr>
            <a:r>
              <a:rPr lang="hr-HR" sz="3200" b="1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MAČIĆ</a:t>
            </a:r>
            <a:endParaRPr/>
          </a:p>
        </p:txBody>
      </p:sp>
      <p:sp>
        <p:nvSpPr>
          <p:cNvPr id="194" name="Google Shape;194;p16"/>
          <p:cNvSpPr txBox="1"/>
          <p:nvPr/>
        </p:nvSpPr>
        <p:spPr>
          <a:xfrm rot="-721188">
            <a:off x="4367254" y="3260862"/>
            <a:ext cx="2075300" cy="49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</a:pPr>
            <a:r>
              <a:rPr lang="hr-HR" sz="3200" b="1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RJEČINA</a:t>
            </a:r>
            <a:endParaRPr/>
          </a:p>
        </p:txBody>
      </p:sp>
      <p:sp>
        <p:nvSpPr>
          <p:cNvPr id="195" name="Google Shape;195;p16"/>
          <p:cNvSpPr txBox="1"/>
          <p:nvPr/>
        </p:nvSpPr>
        <p:spPr>
          <a:xfrm rot="-721188">
            <a:off x="8721116" y="4799103"/>
            <a:ext cx="3136506" cy="50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</a:pPr>
            <a:r>
              <a:rPr lang="hr-HR" sz="3200" b="1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GUŠTERČINA</a:t>
            </a:r>
            <a:endParaRPr/>
          </a:p>
        </p:txBody>
      </p:sp>
      <p:sp>
        <p:nvSpPr>
          <p:cNvPr id="196" name="Google Shape;196;p16"/>
          <p:cNvSpPr txBox="1"/>
          <p:nvPr/>
        </p:nvSpPr>
        <p:spPr>
          <a:xfrm rot="635772">
            <a:off x="8980202" y="3320366"/>
            <a:ext cx="2075299" cy="49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</a:pPr>
            <a:r>
              <a:rPr lang="hr-HR" sz="3200" b="1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VJETRIĆ</a:t>
            </a:r>
            <a:endParaRPr/>
          </a:p>
        </p:txBody>
      </p:sp>
      <p:sp>
        <p:nvSpPr>
          <p:cNvPr id="197" name="Google Shape;197;p16"/>
          <p:cNvSpPr txBox="1"/>
          <p:nvPr/>
        </p:nvSpPr>
        <p:spPr>
          <a:xfrm rot="-183831">
            <a:off x="7713470" y="4221968"/>
            <a:ext cx="2668754" cy="49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</a:pPr>
            <a:r>
              <a:rPr lang="hr-HR" sz="3200" b="1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OBLAČIĆ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"/>
          <p:cNvSpPr txBox="1">
            <a:spLocks noGrp="1"/>
          </p:cNvSpPr>
          <p:nvPr>
            <p:ph type="ctrTitle"/>
          </p:nvPr>
        </p:nvSpPr>
        <p:spPr>
          <a:xfrm>
            <a:off x="1445342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PRIRODA I DRUŠTVO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498</Words>
  <Application>Microsoft Office PowerPoint</Application>
  <PresentationFormat>Široki zaslon</PresentationFormat>
  <Paragraphs>95</Paragraphs>
  <Slides>20</Slides>
  <Notes>7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7" baseType="lpstr">
      <vt:lpstr>Noto Sans Symbols</vt:lpstr>
      <vt:lpstr>Comic Sans MS</vt:lpstr>
      <vt:lpstr>Arial</vt:lpstr>
      <vt:lpstr>Quattrocento Sans</vt:lpstr>
      <vt:lpstr>Eras Light ITC</vt:lpstr>
      <vt:lpstr>Calibri</vt:lpstr>
      <vt:lpstr>Office Theme</vt:lpstr>
      <vt:lpstr>HRVATSKI JEZIK</vt:lpstr>
      <vt:lpstr>Zaigraj igru !</vt:lpstr>
      <vt:lpstr>Ponovimo!</vt:lpstr>
      <vt:lpstr>PowerPoint prezentacija</vt:lpstr>
      <vt:lpstr>PowerPoint prezentacija</vt:lpstr>
      <vt:lpstr>Diktat</vt:lpstr>
      <vt:lpstr>Diktat</vt:lpstr>
      <vt:lpstr>Zadaća</vt:lpstr>
      <vt:lpstr>PRIRODA I DRUŠTVO</vt:lpstr>
      <vt:lpstr>Moja županija</vt:lpstr>
      <vt:lpstr>PowerPoint prezentacija</vt:lpstr>
      <vt:lpstr>Gradovi u Vukovarsko – srijemskoj županiji</vt:lpstr>
      <vt:lpstr>Ponovimo</vt:lpstr>
      <vt:lpstr>LIKOVNA KULTURA</vt:lpstr>
      <vt:lpstr>PowerPoint prezentacija</vt:lpstr>
      <vt:lpstr>Kakve su ove fotografije, što vidite? Jesu li jednake, prikazuju li istu stvar?  U čemu se razlikuju? Opišite fotografiju kojoj je oduzeta boja, kojih   tonova je najviše? Koje sve boje primjećujete na drugoj fotografiji? </vt:lpstr>
      <vt:lpstr>PowerPoint prezentacija</vt:lpstr>
      <vt:lpstr>PowerPoint prezentacija</vt:lpstr>
      <vt:lpstr>PowerPoint prezentacija</vt:lpstr>
      <vt:lpstr>Zadatak: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HRVATSKI JEZIK</dc:title>
  <dc:creator>MONIKA RAJKOVIĆ</dc:creator>
  <cp:lastModifiedBy>MONIKA RAJKOVIĆ</cp:lastModifiedBy>
  <cp:revision>9</cp:revision>
  <dcterms:created xsi:type="dcterms:W3CDTF">2020-05-28T20:21:48Z</dcterms:created>
  <dcterms:modified xsi:type="dcterms:W3CDTF">2020-05-28T22:10:19Z</dcterms:modified>
</cp:coreProperties>
</file>