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72" r:id="rId3"/>
  </p:sldMasterIdLst>
  <p:notesMasterIdLst>
    <p:notesMasterId r:id="rId13"/>
  </p:notesMasterIdLst>
  <p:sldIdLst>
    <p:sldId id="256"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91" autoAdjust="0"/>
    <p:restoredTop sz="94600"/>
  </p:normalViewPr>
  <p:slideViewPr>
    <p:cSldViewPr>
      <p:cViewPr varScale="1">
        <p:scale>
          <a:sx n="104" d="100"/>
          <a:sy n="104" d="100"/>
        </p:scale>
        <p:origin x="-1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7985D1-4F2F-4530-9AB3-80F8DB2710C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3556" name="Rectangle 4"/>
          <p:cNvSpPr>
            <a:spLocks noGrp="1" noChangeArrowheads="1"/>
          </p:cNvSpPr>
          <p:nvPr>
            <p:ph type="dt" sz="half" idx="2"/>
          </p:nvPr>
        </p:nvSpPr>
        <p:spPr/>
        <p:txBody>
          <a:bodyPr/>
          <a:lstStyle>
            <a:lvl1pPr>
              <a:defRPr/>
            </a:lvl1pPr>
          </a:lstStyle>
          <a:p>
            <a:endParaRPr lang="en-US"/>
          </a:p>
        </p:txBody>
      </p:sp>
      <p:sp>
        <p:nvSpPr>
          <p:cNvPr id="23557" name="Rectangle 5"/>
          <p:cNvSpPr>
            <a:spLocks noGrp="1" noChangeArrowheads="1"/>
          </p:cNvSpPr>
          <p:nvPr>
            <p:ph type="ftr" sz="quarter" idx="3"/>
          </p:nvPr>
        </p:nvSpPr>
        <p:spPr/>
        <p:txBody>
          <a:bodyPr/>
          <a:lstStyle>
            <a:lvl1pPr>
              <a:defRPr/>
            </a:lvl1pPr>
          </a:lstStyle>
          <a:p>
            <a:endParaRPr lang="en-US"/>
          </a:p>
        </p:txBody>
      </p:sp>
      <p:sp>
        <p:nvSpPr>
          <p:cNvPr id="23558" name="Rectangle 6"/>
          <p:cNvSpPr>
            <a:spLocks noGrp="1" noChangeArrowheads="1"/>
          </p:cNvSpPr>
          <p:nvPr>
            <p:ph type="sldNum" sz="quarter" idx="4"/>
          </p:nvPr>
        </p:nvSpPr>
        <p:spPr/>
        <p:txBody>
          <a:bodyPr/>
          <a:lstStyle>
            <a:lvl1pPr>
              <a:defRPr/>
            </a:lvl1pPr>
          </a:lstStyle>
          <a:p>
            <a:fld id="{99DB9AE7-F06B-491E-AC54-3661451484C8}" type="slidenum">
              <a:rPr lang="en-US"/>
              <a:pPr/>
              <a:t>‹#›</a:t>
            </a:fld>
            <a:endParaRPr lang="en-US"/>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6CF112-A830-4A44-AB35-8CCBF68A81E4}" type="slidenum">
              <a:rPr lang="en-US"/>
              <a:pPr/>
              <a:t>‹#›</a:t>
            </a:fld>
            <a:endParaRPr lang="en-US"/>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3BD041-6F54-48E1-BC30-B08BEBD395F5}" type="slidenum">
              <a:rPr lang="en-US"/>
              <a:pPr/>
              <a:t>‹#›</a:t>
            </a:fld>
            <a:endParaRPr lang="en-US"/>
          </a:p>
        </p:txBody>
      </p:sp>
    </p:spTree>
  </p:cSld>
  <p:clrMapOvr>
    <a:masterClrMapping/>
  </p:clrMapOvr>
  <p:transition>
    <p:randomBa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hr-HR"/>
          </a:p>
        </p:txBody>
      </p:sp>
      <p:sp>
        <p:nvSpPr>
          <p:cNvPr id="3072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3072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30725" name="Rectangle 5"/>
          <p:cNvSpPr>
            <a:spLocks noGrp="1" noChangeArrowheads="1"/>
          </p:cNvSpPr>
          <p:nvPr>
            <p:ph type="dt" sz="half" idx="2"/>
          </p:nvPr>
        </p:nvSpPr>
        <p:spPr/>
        <p:txBody>
          <a:bodyPr/>
          <a:lstStyle>
            <a:lvl1pPr>
              <a:defRPr/>
            </a:lvl1pPr>
          </a:lstStyle>
          <a:p>
            <a:endParaRPr lang="en-US"/>
          </a:p>
        </p:txBody>
      </p:sp>
      <p:sp>
        <p:nvSpPr>
          <p:cNvPr id="30726" name="Rectangle 6"/>
          <p:cNvSpPr>
            <a:spLocks noGrp="1" noChangeArrowheads="1"/>
          </p:cNvSpPr>
          <p:nvPr>
            <p:ph type="ftr" sz="quarter" idx="3"/>
          </p:nvPr>
        </p:nvSpPr>
        <p:spPr/>
        <p:txBody>
          <a:bodyPr/>
          <a:lstStyle>
            <a:lvl1pPr>
              <a:defRPr/>
            </a:lvl1pPr>
          </a:lstStyle>
          <a:p>
            <a:endParaRPr lang="en-US"/>
          </a:p>
        </p:txBody>
      </p:sp>
      <p:sp>
        <p:nvSpPr>
          <p:cNvPr id="30727" name="Rectangle 7"/>
          <p:cNvSpPr>
            <a:spLocks noGrp="1" noChangeArrowheads="1"/>
          </p:cNvSpPr>
          <p:nvPr>
            <p:ph type="sldNum" sz="quarter" idx="4"/>
          </p:nvPr>
        </p:nvSpPr>
        <p:spPr/>
        <p:txBody>
          <a:bodyPr/>
          <a:lstStyle>
            <a:lvl1pPr>
              <a:defRPr/>
            </a:lvl1pPr>
          </a:lstStyle>
          <a:p>
            <a:fld id="{78F918BA-4190-4C14-AD19-7C6EFB778393}" type="slidenum">
              <a:rPr lang="en-US"/>
              <a:pPr/>
              <a:t>‹#›</a:t>
            </a:fld>
            <a:endParaRPr lang="en-US"/>
          </a:p>
        </p:txBody>
      </p:sp>
    </p:spTree>
  </p:cSld>
  <p:clrMapOvr>
    <a:masterClrMapping/>
  </p:clrMapOvr>
  <p:transition>
    <p:randomBa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E0C049-591F-493C-8D89-838D887F8C8D}" type="slidenum">
              <a:rPr lang="en-US"/>
              <a:pPr/>
              <a:t>‹#›</a:t>
            </a:fld>
            <a:endParaRPr lang="en-US"/>
          </a:p>
        </p:txBody>
      </p:sp>
    </p:spTree>
  </p:cSld>
  <p:clrMapOvr>
    <a:masterClrMapping/>
  </p:clrMapOvr>
  <p:transition>
    <p:randomBa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24759B-9672-4C4A-98E8-2872E625A2C8}" type="slidenum">
              <a:rPr lang="en-US"/>
              <a:pPr/>
              <a:t>‹#›</a:t>
            </a:fld>
            <a:endParaRPr lang="en-US"/>
          </a:p>
        </p:txBody>
      </p:sp>
    </p:spTree>
  </p:cSld>
  <p:clrMapOvr>
    <a:masterClrMapping/>
  </p:clrMapOvr>
  <p:transition>
    <p:randomBa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148BD7-0394-4AE3-985B-E0FF402E5B90}" type="slidenum">
              <a:rPr lang="en-US"/>
              <a:pPr/>
              <a:t>‹#›</a:t>
            </a:fld>
            <a:endParaRPr lang="en-US"/>
          </a:p>
        </p:txBody>
      </p:sp>
    </p:spTree>
  </p:cSld>
  <p:clrMapOvr>
    <a:masterClrMapping/>
  </p:clrMapOvr>
  <p:transition>
    <p:randomBa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02FE55-0AF8-465A-A021-90C388B62CB6}" type="slidenum">
              <a:rPr lang="en-US"/>
              <a:pPr/>
              <a:t>‹#›</a:t>
            </a:fld>
            <a:endParaRPr lang="en-US"/>
          </a:p>
        </p:txBody>
      </p:sp>
    </p:spTree>
  </p:cSld>
  <p:clrMapOvr>
    <a:masterClrMapping/>
  </p:clrMapOvr>
  <p:transition>
    <p:randomBa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B23F839-DDA3-4256-9E04-F62ED4C6FB5B}" type="slidenum">
              <a:rPr lang="en-US"/>
              <a:pPr/>
              <a:t>‹#›</a:t>
            </a:fld>
            <a:endParaRPr lang="en-US"/>
          </a:p>
        </p:txBody>
      </p:sp>
    </p:spTree>
  </p:cSld>
  <p:clrMapOvr>
    <a:masterClrMapping/>
  </p:clrMapOvr>
  <p:transition>
    <p:randomBa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3714368-ACDE-4FA7-987E-457589397292}" type="slidenum">
              <a:rPr lang="en-US"/>
              <a:pPr/>
              <a:t>‹#›</a:t>
            </a:fld>
            <a:endParaRPr lang="en-US"/>
          </a:p>
        </p:txBody>
      </p:sp>
    </p:spTree>
  </p:cSld>
  <p:clrMapOvr>
    <a:masterClrMapping/>
  </p:clrMapOvr>
  <p:transition>
    <p:randomBa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4F56C32-D027-4BF9-A055-2C2AAE741188}" type="slidenum">
              <a:rPr lang="en-US"/>
              <a:pPr/>
              <a:t>‹#›</a:t>
            </a:fld>
            <a:endParaRPr lang="en-US"/>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D48CA1-1B71-4E64-8C37-D309BD9585E3}" type="slidenum">
              <a:rPr lang="en-US"/>
              <a:pPr/>
              <a:t>‹#›</a:t>
            </a:fld>
            <a:endParaRPr lang="en-US"/>
          </a:p>
        </p:txBody>
      </p:sp>
    </p:spTree>
  </p:cSld>
  <p:clrMapOvr>
    <a:masterClrMapping/>
  </p:clrMapOvr>
  <p:transition>
    <p:randomBa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EE7943-C5FF-418E-8DEA-79DF2A05455B}" type="slidenum">
              <a:rPr lang="en-US"/>
              <a:pPr/>
              <a:t>‹#›</a:t>
            </a:fld>
            <a:endParaRPr lang="en-US"/>
          </a:p>
        </p:txBody>
      </p:sp>
    </p:spTree>
  </p:cSld>
  <p:clrMapOvr>
    <a:masterClrMapping/>
  </p:clrMapOvr>
  <p:transition>
    <p:randomBa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CEB3AD-48CE-424E-B450-9790EE1D4558}" type="slidenum">
              <a:rPr lang="en-US"/>
              <a:pPr/>
              <a:t>‹#›</a:t>
            </a:fld>
            <a:endParaRPr lang="en-US"/>
          </a:p>
        </p:txBody>
      </p:sp>
    </p:spTree>
  </p:cSld>
  <p:clrMapOvr>
    <a:masterClrMapping/>
  </p:clrMapOvr>
  <p:transition>
    <p:randomBa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1BC80B-FA9E-41D2-AC25-05EEE49C83F1}" type="slidenum">
              <a:rPr lang="en-US"/>
              <a:pPr/>
              <a:t>‹#›</a:t>
            </a:fld>
            <a:endParaRPr lang="en-US"/>
          </a:p>
        </p:txBody>
      </p:sp>
    </p:spTree>
  </p:cSld>
  <p:clrMapOvr>
    <a:masterClrMapping/>
  </p:clrMapOvr>
  <p:transition>
    <p:randomBa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9DB9AE7-F06B-491E-AC54-3661451484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D48CA1-1B71-4E64-8C37-D309BD9585E3}" type="slidenum">
              <a:rPr lang="en-US" smtClean="0"/>
              <a:pPr/>
              <a:t>‹#›</a:t>
            </a:fld>
            <a:endParaRPr lang="en-US"/>
          </a:p>
        </p:txBody>
      </p:sp>
    </p:spTree>
  </p:cSld>
  <p:clrMapOvr>
    <a:masterClrMapping/>
  </p:clrMapOvr>
  <p:transition>
    <p:randomBa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0328C8C-1736-406F-A285-3945495E03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974005-9C11-4B58-A585-E62E5DAFECC0}" type="slidenum">
              <a:rPr lang="en-US" smtClean="0"/>
              <a:pPr/>
              <a:t>‹#›</a:t>
            </a:fld>
            <a:endParaRPr lang="en-US"/>
          </a:p>
        </p:txBody>
      </p:sp>
    </p:spTree>
  </p:cSld>
  <p:clrMapOvr>
    <a:masterClrMapping/>
  </p:clrMapOvr>
  <p:transition>
    <p:randomBa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CF63B98-9F70-402F-A2E2-10F59C392F00}" type="slidenum">
              <a:rPr lang="en-US" smtClean="0"/>
              <a:pPr/>
              <a:t>‹#›</a:t>
            </a:fld>
            <a:endParaRPr lang="en-US"/>
          </a:p>
        </p:txBody>
      </p:sp>
    </p:spTree>
  </p:cSld>
  <p:clrMapOvr>
    <a:masterClrMapping/>
  </p:clrMapOvr>
  <p:transition>
    <p:randomBa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9A4A2F2-7851-4A69-AF5B-65A8B831C518}" type="slidenum">
              <a:rPr lang="en-US" smtClean="0"/>
              <a:pPr/>
              <a:t>‹#›</a:t>
            </a:fld>
            <a:endParaRPr lang="en-US"/>
          </a:p>
        </p:txBody>
      </p:sp>
    </p:spTree>
  </p:cSld>
  <p:clrMapOvr>
    <a:masterClrMapping/>
  </p:clrMapOvr>
  <p:transition>
    <p:randomBa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170DE2C-2599-480C-A657-6DD326271CA5}" type="slidenum">
              <a:rPr lang="en-US" smtClean="0"/>
              <a:pPr/>
              <a:t>‹#›</a:t>
            </a:fld>
            <a:endParaRPr lang="en-US"/>
          </a:p>
        </p:txBody>
      </p:sp>
    </p:spTree>
  </p:cSld>
  <p:clrMapOvr>
    <a:masterClrMapping/>
  </p:clrMapOvr>
  <p:transition>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328C8C-1736-406F-A285-3945495E03E9}" type="slidenum">
              <a:rPr lang="en-US"/>
              <a:pPr/>
              <a:t>‹#›</a:t>
            </a:fld>
            <a:endParaRPr lang="en-US"/>
          </a:p>
        </p:txBody>
      </p:sp>
    </p:spTree>
  </p:cSld>
  <p:clrMapOvr>
    <a:masterClrMapping/>
  </p:clrMapOvr>
  <p:transition>
    <p:randomBa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04F2BE-B005-41B9-A75F-8E51780F96C3}" type="slidenum">
              <a:rPr lang="en-US" smtClean="0"/>
              <a:pPr/>
              <a:t>‹#›</a:t>
            </a:fld>
            <a:endParaRPr lang="en-US"/>
          </a:p>
        </p:txBody>
      </p:sp>
    </p:spTree>
  </p:cSld>
  <p:clrMapOvr>
    <a:masterClrMapping/>
  </p:clrMapOvr>
  <p:transition>
    <p:randomBa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A03695-0753-43B4-86CD-C68EF132530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6CF112-A830-4A44-AB35-8CCBF68A81E4}" type="slidenum">
              <a:rPr lang="en-US" smtClean="0"/>
              <a:pPr/>
              <a:t>‹#›</a:t>
            </a:fld>
            <a:endParaRPr lang="en-US"/>
          </a:p>
        </p:txBody>
      </p:sp>
    </p:spTree>
  </p:cSld>
  <p:clrMapOvr>
    <a:masterClrMapping/>
  </p:clrMapOvr>
  <p:transition>
    <p:randomBa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E3BD041-6F54-48E1-BC30-B08BEBD395F5}" type="slidenum">
              <a:rPr lang="en-US" smtClean="0"/>
              <a:pPr/>
              <a:t>‹#›</a:t>
            </a:fld>
            <a:endParaRPr lang="en-US"/>
          </a:p>
        </p:txBody>
      </p:sp>
    </p:spTree>
  </p:cSld>
  <p:clrMapOvr>
    <a:masterClrMapping/>
  </p:clrMapOvr>
  <p:transition>
    <p:randomBa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974005-9C11-4B58-A585-E62E5DAFECC0}" type="slidenum">
              <a:rPr lang="en-US"/>
              <a:pPr/>
              <a:t>‹#›</a:t>
            </a:fld>
            <a:endParaRPr lang="en-US"/>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F63B98-9F70-402F-A2E2-10F59C392F00}" type="slidenum">
              <a:rPr lang="en-US"/>
              <a:pPr/>
              <a:t>‹#›</a:t>
            </a:fld>
            <a:endParaRPr lang="en-US"/>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9A4A2F2-7851-4A69-AF5B-65A8B831C518}" type="slidenum">
              <a:rPr lang="en-US"/>
              <a:pPr/>
              <a:t>‹#›</a:t>
            </a:fld>
            <a:endParaRPr lang="en-US"/>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70DE2C-2599-480C-A657-6DD326271CA5}" type="slidenum">
              <a:rPr lang="en-US"/>
              <a:pPr/>
              <a:t>‹#›</a:t>
            </a:fld>
            <a:endParaRPr lang="en-US"/>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04F2BE-B005-41B9-A75F-8E51780F96C3}" type="slidenum">
              <a:rPr lang="en-US"/>
              <a:pPr/>
              <a:t>‹#›</a:t>
            </a:fld>
            <a:endParaRPr lang="en-US"/>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A03695-0753-43B4-86CD-C68EF132530A}" type="slidenum">
              <a:rPr lang="en-US"/>
              <a:pPr/>
              <a:t>‹#›</a:t>
            </a:fld>
            <a:endParaRPr lang="en-US"/>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7D074E4-4CA8-486A-ABEE-D72CE22F961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randomBar/>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hr-HR"/>
          </a:p>
        </p:txBody>
      </p:sp>
      <p:sp>
        <p:nvSpPr>
          <p:cNvPr id="29699"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9700"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97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97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9E677A5-FE88-443A-8540-B7B174215BA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Bar/>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7D074E4-4CA8-486A-ABEE-D72CE22F96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Bar/>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8" Type="http://schemas.openxmlformats.org/officeDocument/2006/relationships/hyperlink" Target="http://hr.wikipedia.org/wiki/Smrt" TargetMode="External"/><Relationship Id="rId13" Type="http://schemas.openxmlformats.org/officeDocument/2006/relationships/hyperlink" Target="http://hr.wikipedia.org/wiki/Kultura" TargetMode="External"/><Relationship Id="rId3" Type="http://schemas.openxmlformats.org/officeDocument/2006/relationships/hyperlink" Target="http://hr.wikipedia.org/wiki/Trudno%C4%87a" TargetMode="External"/><Relationship Id="rId7" Type="http://schemas.openxmlformats.org/officeDocument/2006/relationships/hyperlink" Target="http://hr.wikipedia.org/wiki/%C5%BDivot" TargetMode="External"/><Relationship Id="rId12" Type="http://schemas.openxmlformats.org/officeDocument/2006/relationships/hyperlink" Target="http://hr.wikipedia.org/wiki/Medicina" TargetMode="External"/><Relationship Id="rId17" Type="http://schemas.openxmlformats.org/officeDocument/2006/relationships/hyperlink" Target="http://hr.wikipedia.org/wiki/1995." TargetMode="External"/><Relationship Id="rId2" Type="http://schemas.openxmlformats.org/officeDocument/2006/relationships/hyperlink" Target="http://hr.wikipedia.org/wiki/Latinski_jezik" TargetMode="External"/><Relationship Id="rId16" Type="http://schemas.openxmlformats.org/officeDocument/2006/relationships/hyperlink" Target="http://hr.wikipedia.org/wiki/2003." TargetMode="External"/><Relationship Id="rId1" Type="http://schemas.openxmlformats.org/officeDocument/2006/relationships/slideLayout" Target="../slideLayouts/slideLayout24.xml"/><Relationship Id="rId6" Type="http://schemas.openxmlformats.org/officeDocument/2006/relationships/hyperlink" Target="http://hr.wikipedia.org/wiki/Maternica" TargetMode="External"/><Relationship Id="rId11" Type="http://schemas.openxmlformats.org/officeDocument/2006/relationships/hyperlink" Target="http://hr.wikipedia.org/wiki/Povijest" TargetMode="External"/><Relationship Id="rId5" Type="http://schemas.openxmlformats.org/officeDocument/2006/relationships/hyperlink" Target="http://hr.wikipedia.org/wiki/Fetus" TargetMode="External"/><Relationship Id="rId15" Type="http://schemas.openxmlformats.org/officeDocument/2006/relationships/hyperlink" Target="http://hr.wikipedia.org/wiki/Etika" TargetMode="External"/><Relationship Id="rId10" Type="http://schemas.openxmlformats.org/officeDocument/2006/relationships/hyperlink" Target="http://hr.wikipedia.org/wiki/Gram" TargetMode="External"/><Relationship Id="rId4" Type="http://schemas.openxmlformats.org/officeDocument/2006/relationships/hyperlink" Target="http://hr.wikipedia.org/wiki/Embrij" TargetMode="External"/><Relationship Id="rId9" Type="http://schemas.openxmlformats.org/officeDocument/2006/relationships/hyperlink" Target="http://hr.wikipedia.org/wiki/Centimetar" TargetMode="External"/><Relationship Id="rId14" Type="http://schemas.openxmlformats.org/officeDocument/2006/relationships/hyperlink" Target="http://hr.wikipedia.org/wiki/Svijet"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hr.wikipedia.org/wiki/Ovulacija" TargetMode="External"/><Relationship Id="rId3" Type="http://schemas.openxmlformats.org/officeDocument/2006/relationships/hyperlink" Target="http://hr.wikipedia.org/wiki/Bolest" TargetMode="External"/><Relationship Id="rId7" Type="http://schemas.openxmlformats.org/officeDocument/2006/relationships/hyperlink" Target="http://hr.wikipedia.org/wiki/Hormoni" TargetMode="External"/><Relationship Id="rId2" Type="http://schemas.openxmlformats.org/officeDocument/2006/relationships/hyperlink" Target="http://hr.wikipedia.org/wiki/Fetus" TargetMode="External"/><Relationship Id="rId1" Type="http://schemas.openxmlformats.org/officeDocument/2006/relationships/slideLayout" Target="../slideLayouts/slideLayout24.xml"/><Relationship Id="rId6" Type="http://schemas.openxmlformats.org/officeDocument/2006/relationships/hyperlink" Target="http://hr.wikipedia.org/wiki/Peta" TargetMode="External"/><Relationship Id="rId5" Type="http://schemas.openxmlformats.org/officeDocument/2006/relationships/hyperlink" Target="http://hr.wikipedia.org/w/index.php?title=Tjeme&amp;action=edit&amp;redlink=1" TargetMode="External"/><Relationship Id="rId4" Type="http://schemas.openxmlformats.org/officeDocument/2006/relationships/hyperlink" Target="http://hr.wikipedia.org/wiki/Trudno%C4%87a" TargetMode="External"/><Relationship Id="rId9" Type="http://schemas.openxmlformats.org/officeDocument/2006/relationships/hyperlink" Target="http://hr.wikipedia.org/wiki/Menstruacija"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hr.wikipedia.org/wiki/Poba%C4%8Daj" TargetMode="External"/><Relationship Id="rId3" Type="http://schemas.openxmlformats.org/officeDocument/2006/relationships/hyperlink" Target="http://hr.wikipedia.org/wiki/Fetus" TargetMode="External"/><Relationship Id="rId7" Type="http://schemas.openxmlformats.org/officeDocument/2006/relationships/hyperlink" Target="http://hr.wikipedia.org/wiki/Lije%C4%8Dnik" TargetMode="External"/><Relationship Id="rId2" Type="http://schemas.openxmlformats.org/officeDocument/2006/relationships/hyperlink" Target="http://hr.wikipedia.org/wiki/Embrij" TargetMode="External"/><Relationship Id="rId1" Type="http://schemas.openxmlformats.org/officeDocument/2006/relationships/slideLayout" Target="../slideLayouts/slideLayout24.xml"/><Relationship Id="rId6" Type="http://schemas.openxmlformats.org/officeDocument/2006/relationships/hyperlink" Target="http://hr.wikipedia.org/wiki/%C5%BDena" TargetMode="External"/><Relationship Id="rId5" Type="http://schemas.openxmlformats.org/officeDocument/2006/relationships/hyperlink" Target="http://hr.wikipedia.org/wiki/1978." TargetMode="External"/><Relationship Id="rId4" Type="http://schemas.openxmlformats.org/officeDocument/2006/relationships/hyperlink" Target="http://hr.wikipedia.org/wiki/RH"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hr.wikipedia.org/wiki/Svjetska_zdravstvena_organizacija"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hyperlink" Target="http://hr.wikipedia.org/wiki/Trudno%C4%87a" TargetMode="External"/><Relationship Id="rId2" Type="http://schemas.openxmlformats.org/officeDocument/2006/relationships/hyperlink" Target="http://hr.wikipedia.org/wiki/Antika" TargetMode="External"/><Relationship Id="rId1" Type="http://schemas.openxmlformats.org/officeDocument/2006/relationships/slideLayout" Target="../slideLayouts/slideLayout24.xml"/><Relationship Id="rId5" Type="http://schemas.openxmlformats.org/officeDocument/2006/relationships/hyperlink" Target="http://hr.wikipedia.org/wiki/Obitelj" TargetMode="External"/><Relationship Id="rId4" Type="http://schemas.openxmlformats.org/officeDocument/2006/relationships/hyperlink" Target="http://hr.wikipedia.org/wiki/Hipokrat"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watch.htm"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hyperlink" Target="erpoihgkp&#269;kijg&#382;.htm" TargetMode="External"/><Relationship Id="rId2" Type="http://schemas.openxmlformats.org/officeDocument/2006/relationships/hyperlink" Target="ljghfpg.htm" TargetMode="External"/><Relationship Id="rId1" Type="http://schemas.openxmlformats.org/officeDocument/2006/relationships/slideLayout" Target="../slideLayouts/slideLayout24.xml"/><Relationship Id="rId5" Type="http://schemas.openxmlformats.org/officeDocument/2006/relationships/hyperlink" Target="ljfhfdb.htm" TargetMode="External"/><Relationship Id="rId4" Type="http://schemas.openxmlformats.org/officeDocument/2006/relationships/hyperlink" Target="&#353;pu.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1285852" y="2130425"/>
            <a:ext cx="6216673" cy="1470025"/>
          </a:xfrm>
        </p:spPr>
        <p:txBody>
          <a:bodyPr/>
          <a:lstStyle/>
          <a:p>
            <a:r>
              <a:rPr lang="hr-HR"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t>
            </a:r>
            <a: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r>
            <a:br>
              <a:rPr lang="en-US"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br>
            <a:endParaRPr lang="sr-Latn-CS" dirty="0"/>
          </a:p>
        </p:txBody>
      </p:sp>
      <p:sp>
        <p:nvSpPr>
          <p:cNvPr id="8" name="Rectangle 7"/>
          <p:cNvSpPr/>
          <p:nvPr/>
        </p:nvSpPr>
        <p:spPr>
          <a:xfrm>
            <a:off x="1785918" y="2071678"/>
            <a:ext cx="5506572" cy="923330"/>
          </a:xfrm>
          <a:prstGeom prst="rect">
            <a:avLst/>
          </a:prstGeom>
          <a:noFill/>
        </p:spPr>
        <p:txBody>
          <a:bodyPr wrap="none" lIns="91440" tIns="45720" rIns="91440" bIns="45720">
            <a:spAutoFit/>
          </a:bodyPr>
          <a:lstStyle/>
          <a:p>
            <a:pPr algn="ctr"/>
            <a:r>
              <a:rPr lang="hr-HR"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60000" endA="900" endPos="58000" dir="5400000" sy="-100000" algn="bl" rotWithShape="0"/>
                </a:effectLst>
              </a:rPr>
              <a:t>        </a:t>
            </a:r>
            <a:r>
              <a:rPr lang="hr-HR" sz="5400" b="1" dirty="0"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58000" dir="5400000" sy="-100000" algn="bl" rotWithShape="0"/>
                </a:effectLst>
              </a:rPr>
              <a:t>Abortus </a:t>
            </a:r>
            <a:r>
              <a:rPr lang="hr-HR"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60000" endA="900" endPos="58000" dir="5400000" sy="-100000" algn="bl" rotWithShape="0"/>
                </a:effectLst>
              </a:rPr>
              <a:t>     </a:t>
            </a:r>
            <a:endPar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60000" endA="900" endPos="58000" dir="5400000" sy="-100000" algn="bl" rotWithShape="0"/>
              </a:effectLst>
            </a:endParaRPr>
          </a:p>
        </p:txBody>
      </p:sp>
      <p:sp>
        <p:nvSpPr>
          <p:cNvPr id="12" name="Rectangle 11"/>
          <p:cNvSpPr/>
          <p:nvPr/>
        </p:nvSpPr>
        <p:spPr>
          <a:xfrm>
            <a:off x="1357290" y="3000372"/>
            <a:ext cx="6763390" cy="3416320"/>
          </a:xfrm>
          <a:prstGeom prst="rect">
            <a:avLst/>
          </a:prstGeom>
          <a:noFill/>
        </p:spPr>
        <p:txBody>
          <a:bodyPr wrap="square" lIns="91440" tIns="45720" rIns="91440" bIns="45720">
            <a:spAutoFit/>
          </a:bodyPr>
          <a:lstStyle/>
          <a:p>
            <a:pPr algn="ctr"/>
            <a:r>
              <a:rPr lang="hr-HR" sz="5400" b="1" dirty="0"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rPr>
              <a:t>Napravile:Iva Kovač</a:t>
            </a:r>
          </a:p>
          <a:p>
            <a:pPr algn="ctr"/>
            <a:r>
              <a:rPr lang="hr-HR" sz="5400" b="1" dirty="0"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rPr>
              <a:t>Iva </a:t>
            </a:r>
            <a:r>
              <a:rPr lang="hr-HR" sz="5400" b="1" dirty="0" err="1"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rPr>
              <a:t>Dujmić</a:t>
            </a:r>
            <a:endParaRPr lang="hr-HR" sz="5400" b="1" dirty="0"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endParaRPr>
          </a:p>
          <a:p>
            <a:pPr algn="ctr"/>
            <a:r>
              <a:rPr lang="hr-HR" sz="5400" b="1" dirty="0"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rPr>
              <a:t>Kristina </a:t>
            </a:r>
            <a:r>
              <a:rPr lang="hr-HR" sz="5400" b="1" dirty="0" err="1"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rPr>
              <a:t>Lešić</a:t>
            </a:r>
            <a:endParaRPr lang="hr-HR" sz="5400" b="1" dirty="0"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endParaRPr>
          </a:p>
          <a:p>
            <a:pPr algn="ctr"/>
            <a:r>
              <a:rPr lang="hr-HR" sz="5400" b="1" dirty="0"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rPr>
              <a:t>Marijana </a:t>
            </a:r>
            <a:r>
              <a:rPr lang="hr-HR" sz="5400" b="1" dirty="0" err="1"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rPr>
              <a:t>Mamuzić</a:t>
            </a:r>
            <a:endParaRPr lang="hr-HR" sz="5400" b="1" dirty="0" smtClean="0">
              <a:ln w="900" cmpd="sng">
                <a:solidFill>
                  <a:schemeClr val="accent1">
                    <a:satMod val="190000"/>
                    <a:alpha val="55000"/>
                  </a:schemeClr>
                </a:solidFill>
                <a:prstDash val="solid"/>
              </a:ln>
              <a:solidFill>
                <a:schemeClr val="accent1">
                  <a:satMod val="200000"/>
                  <a:tint val="3000"/>
                </a:schemeClr>
              </a:solidFill>
              <a:effectLst>
                <a:glow rad="101600">
                  <a:schemeClr val="bg1">
                    <a:alpha val="40000"/>
                  </a:schemeClr>
                </a:glow>
                <a:innerShdw blurRad="101600" dist="76200" dir="5400000">
                  <a:schemeClr val="accent1">
                    <a:satMod val="190000"/>
                    <a:tint val="100000"/>
                    <a:alpha val="74000"/>
                  </a:schemeClr>
                </a:innerShdw>
                <a:reflection blurRad="6350" stA="60000" endA="900" endPos="60000" dist="60007" dir="5400000" sy="-100000" algn="bl" rotWithShape="0"/>
              </a:effectLst>
            </a:endParaRPr>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1143000"/>
          </a:xfrm>
        </p:spPr>
        <p:txBody>
          <a:bodyPr/>
          <a:lstStyle/>
          <a:p>
            <a:r>
              <a:rPr lang="hr-HR" dirty="0" smtClean="0"/>
              <a:t>                             Što je abortus?</a:t>
            </a:r>
            <a:endParaRPr lang="hr-HR" dirty="0"/>
          </a:p>
        </p:txBody>
      </p:sp>
      <p:sp>
        <p:nvSpPr>
          <p:cNvPr id="3" name="Content Placeholder 2"/>
          <p:cNvSpPr>
            <a:spLocks noGrp="1"/>
          </p:cNvSpPr>
          <p:nvPr>
            <p:ph idx="1"/>
          </p:nvPr>
        </p:nvSpPr>
        <p:spPr>
          <a:xfrm>
            <a:off x="0" y="1428736"/>
            <a:ext cx="9144000" cy="5429264"/>
          </a:xfrm>
        </p:spPr>
        <p:txBody>
          <a:bodyPr/>
          <a:lstStyle/>
          <a:p>
            <a:r>
              <a:rPr lang="vi-VN" sz="1800" b="1" dirty="0" smtClean="0"/>
              <a:t>Pobačaj</a:t>
            </a:r>
            <a:r>
              <a:rPr lang="vi-VN" sz="1800" dirty="0" smtClean="0"/>
              <a:t> ili </a:t>
            </a:r>
            <a:r>
              <a:rPr lang="vi-VN" sz="1800" b="1" dirty="0" smtClean="0"/>
              <a:t>abortus</a:t>
            </a:r>
            <a:r>
              <a:rPr lang="vi-VN" sz="1800" dirty="0" smtClean="0"/>
              <a:t> (</a:t>
            </a:r>
            <a:r>
              <a:rPr lang="vi-VN" sz="1800" dirty="0" smtClean="0">
                <a:solidFill>
                  <a:schemeClr val="bg1"/>
                </a:solidFill>
                <a:hlinkClick r:id="rId2" tooltip="Latinski jezik"/>
              </a:rPr>
              <a:t>lat</a:t>
            </a:r>
            <a:r>
              <a:rPr lang="vi-VN" sz="1800" dirty="0" smtClean="0"/>
              <a:t>. abruptio graviditatis) je spontani ili izazvani prekid </a:t>
            </a:r>
            <a:r>
              <a:rPr lang="vi-VN" sz="1800" dirty="0" smtClean="0">
                <a:hlinkClick r:id="rId3" tooltip="Trudnoća"/>
              </a:rPr>
              <a:t>trudnoće</a:t>
            </a:r>
            <a:r>
              <a:rPr lang="vi-VN" sz="1800" dirty="0" smtClean="0"/>
              <a:t> odstranjenjem ili izbačajem </a:t>
            </a:r>
            <a:r>
              <a:rPr lang="vi-VN" sz="1800" dirty="0" smtClean="0">
                <a:hlinkClick r:id="rId4" tooltip="Embrij"/>
              </a:rPr>
              <a:t>embrija</a:t>
            </a:r>
            <a:r>
              <a:rPr lang="vi-VN" sz="1800" dirty="0" smtClean="0"/>
              <a:t> ili </a:t>
            </a:r>
            <a:r>
              <a:rPr lang="vi-VN" sz="1800" dirty="0" smtClean="0">
                <a:hlinkClick r:id="rId5" tooltip="Fetus"/>
              </a:rPr>
              <a:t>fetusa</a:t>
            </a:r>
            <a:r>
              <a:rPr lang="vi-VN" sz="1800" dirty="0" smtClean="0"/>
              <a:t> iz </a:t>
            </a:r>
            <a:r>
              <a:rPr lang="vi-VN" sz="1800" dirty="0" smtClean="0">
                <a:hlinkClick r:id="rId6" tooltip="Maternica"/>
              </a:rPr>
              <a:t>maternice</a:t>
            </a:r>
            <a:r>
              <a:rPr lang="vi-VN" sz="1800" dirty="0" smtClean="0"/>
              <a:t> prije sposobnosti ljudskog ploda za samostalni </a:t>
            </a:r>
            <a:r>
              <a:rPr lang="vi-VN" sz="1800" dirty="0" smtClean="0">
                <a:hlinkClick r:id="rId7" tooltip="Život"/>
              </a:rPr>
              <a:t>život</a:t>
            </a:r>
            <a:r>
              <a:rPr lang="vi-VN" sz="1800" dirty="0" smtClean="0"/>
              <a:t>. Nastaje zbog </a:t>
            </a:r>
            <a:r>
              <a:rPr lang="vi-VN" sz="1800" dirty="0" smtClean="0">
                <a:hlinkClick r:id="rId8" tooltip="Smrt"/>
              </a:rPr>
              <a:t>smrti</a:t>
            </a:r>
            <a:r>
              <a:rPr lang="vi-VN" sz="1800" dirty="0" smtClean="0"/>
              <a:t> fetusa ili rezultira njegovom smrću. Pobačaj može nastati spontano, zbog komplikacija tokom trudnoće ili se pobačaj može izazvati. Da bi zadovoljio definiciju pobačaja, mora se dogoditi prije 28. tjedna trudnoće, pod uvjetom da dužina ploda bude manja od 35 </a:t>
            </a:r>
            <a:r>
              <a:rPr lang="vi-VN" sz="1800" dirty="0" smtClean="0">
                <a:hlinkClick r:id="rId9" tooltip="Centimetar"/>
              </a:rPr>
              <a:t>centimetara</a:t>
            </a:r>
            <a:r>
              <a:rPr lang="vi-VN" sz="1800" dirty="0" smtClean="0"/>
              <a:t>, a težina manja od 1000 </a:t>
            </a:r>
            <a:r>
              <a:rPr lang="vi-VN" sz="1800" dirty="0" smtClean="0">
                <a:hlinkClick r:id="rId10" tooltip="Gram"/>
              </a:rPr>
              <a:t>grama</a:t>
            </a:r>
            <a:r>
              <a:rPr lang="vi-VN" sz="1800" dirty="0" smtClean="0"/>
              <a:t>. Postavljeni uvjeti nisu apsolutni, jer je u mnogim slučajevima, plod manji od 35 cm i lakši od 1000 g sposoban za život.</a:t>
            </a:r>
          </a:p>
          <a:p>
            <a:r>
              <a:rPr lang="vi-VN" sz="1800" dirty="0" smtClean="0"/>
              <a:t>Pobačaj ima dugu </a:t>
            </a:r>
            <a:r>
              <a:rPr lang="vi-VN" sz="1800" dirty="0" smtClean="0">
                <a:hlinkClick r:id="rId11"/>
              </a:rPr>
              <a:t>povijest</a:t>
            </a:r>
            <a:r>
              <a:rPr lang="vi-VN" sz="1800" dirty="0" smtClean="0"/>
              <a:t> i bio je izazivan mnogim različitim metodama, uključujući biljne abortifikante, upotrebom oštrih predmeta, fizičkom traumom i drugim tradicionalnim metodama. Moderna </a:t>
            </a:r>
            <a:r>
              <a:rPr lang="vi-VN" sz="1800" dirty="0" smtClean="0">
                <a:hlinkClick r:id="rId12"/>
              </a:rPr>
              <a:t>medicina</a:t>
            </a:r>
            <a:r>
              <a:rPr lang="vi-VN" sz="1800" dirty="0" smtClean="0"/>
              <a:t> koristi lijekove i kirurške tehnike za izazivanje pobačaja. Legalnost, učestalost i </a:t>
            </a:r>
            <a:r>
              <a:rPr lang="vi-VN" sz="1800" dirty="0" smtClean="0">
                <a:hlinkClick r:id="rId13" tooltip="Kultura"/>
              </a:rPr>
              <a:t>kulturni</a:t>
            </a:r>
            <a:r>
              <a:rPr lang="vi-VN" sz="1800" dirty="0" smtClean="0"/>
              <a:t> pogledi prema pobačaju su različiti širom </a:t>
            </a:r>
            <a:r>
              <a:rPr lang="vi-VN" sz="1800" dirty="0" smtClean="0">
                <a:hlinkClick r:id="rId14" tooltip="Svijet"/>
              </a:rPr>
              <a:t>svijeta</a:t>
            </a:r>
            <a:r>
              <a:rPr lang="vi-VN" sz="1800" dirty="0" smtClean="0"/>
              <a:t>. U mnogim dijelovima svijeta vode se rasprave između protivnika i pobornika pobačaja o </a:t>
            </a:r>
            <a:r>
              <a:rPr lang="vi-VN" sz="1800" dirty="0" smtClean="0">
                <a:hlinkClick r:id="rId15" tooltip="Etika"/>
              </a:rPr>
              <a:t>etičkim</a:t>
            </a:r>
            <a:r>
              <a:rPr lang="vi-VN" sz="1800" dirty="0" smtClean="0"/>
              <a:t> i pravnim aspektima. Približan broj namjernih pobačaja izvedenih u </a:t>
            </a:r>
            <a:r>
              <a:rPr lang="vi-VN" sz="1800" dirty="0" smtClean="0">
                <a:hlinkClick r:id="rId16"/>
              </a:rPr>
              <a:t>2003.</a:t>
            </a:r>
            <a:r>
              <a:rPr lang="vi-VN" sz="1800" dirty="0" smtClean="0"/>
              <a:t> godini u svijetu iznosio je oko 42 milijuna, što je pad prema gotovo 46 milijuna pobačaja izvedenih </a:t>
            </a:r>
            <a:r>
              <a:rPr lang="vi-VN" sz="1800" dirty="0" smtClean="0">
                <a:hlinkClick r:id="rId17"/>
              </a:rPr>
              <a:t>1995.</a:t>
            </a:r>
            <a:r>
              <a:rPr lang="vi-VN" sz="1800" dirty="0" smtClean="0"/>
              <a:t> godine</a:t>
            </a:r>
          </a:p>
          <a:p>
            <a:endParaRPr lang="hr-HR" dirty="0"/>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85728"/>
            <a:ext cx="6316662" cy="1143000"/>
          </a:xfrm>
        </p:spPr>
        <p:txBody>
          <a:bodyPr>
            <a:normAutofit fontScale="90000"/>
          </a:bodyPr>
          <a:lstStyle/>
          <a:p>
            <a:r>
              <a:rPr lang="hr-HR" dirty="0" smtClean="0"/>
              <a:t>                   Vrste pobačaja </a:t>
            </a:r>
            <a:endParaRPr lang="hr-HR" dirty="0"/>
          </a:p>
        </p:txBody>
      </p:sp>
      <p:sp>
        <p:nvSpPr>
          <p:cNvPr id="3" name="Content Placeholder 2"/>
          <p:cNvSpPr>
            <a:spLocks noGrp="1"/>
          </p:cNvSpPr>
          <p:nvPr>
            <p:ph idx="1"/>
          </p:nvPr>
        </p:nvSpPr>
        <p:spPr>
          <a:xfrm>
            <a:off x="142844" y="1600200"/>
            <a:ext cx="8877331" cy="5043510"/>
          </a:xfrm>
        </p:spPr>
        <p:txBody>
          <a:bodyPr>
            <a:normAutofit lnSpcReduction="10000"/>
          </a:bodyPr>
          <a:lstStyle/>
          <a:p>
            <a:r>
              <a:rPr lang="hr-HR" dirty="0" smtClean="0"/>
              <a:t>Spontani pobačaj </a:t>
            </a:r>
          </a:p>
          <a:p>
            <a:r>
              <a:rPr lang="vi-VN" sz="1600" dirty="0" smtClean="0"/>
              <a:t>Spontani pobačaj jest gubitak embrija ili </a:t>
            </a:r>
            <a:r>
              <a:rPr lang="vi-VN" sz="1600" dirty="0" smtClean="0">
                <a:hlinkClick r:id="rId2" tooltip="Fetus"/>
              </a:rPr>
              <a:t>fetusa</a:t>
            </a:r>
            <a:r>
              <a:rPr lang="vi-VN" sz="1600" dirty="0" smtClean="0"/>
              <a:t> zbog slučajne traume ili "prirodnih" uzroka prije 28. tjedna gestacije. Razlikujemo rani spontani pobačaj (prije 16. tjedna trudnoće) i kasni spontani pobačaj (od 17. do 28. tjedna trudnoće). Ako žena ima dva i više spontana pobačaja tada govorimo o </a:t>
            </a:r>
            <a:r>
              <a:rPr lang="vi-VN" sz="1600" b="1" dirty="0" smtClean="0"/>
              <a:t>habitualnim pobačajima</a:t>
            </a:r>
            <a:r>
              <a:rPr lang="vi-VN" sz="1600" dirty="0" smtClean="0"/>
              <a:t>. Uzroci spontanog pobačaja mogu biti anomalije zametka (npr. kromosomski poremećaji), anomalije spolnog sustava žene, hormonski poremećaji (poremećaj luteinske faze) i </a:t>
            </a:r>
            <a:r>
              <a:rPr lang="vi-VN" sz="1600" dirty="0" smtClean="0">
                <a:hlinkClick r:id="rId3" tooltip="Bolest"/>
              </a:rPr>
              <a:t>bolesti</a:t>
            </a:r>
            <a:r>
              <a:rPr lang="vi-VN" sz="1600" dirty="0" smtClean="0"/>
              <a:t> majke, i insuficijencija vrata maternice. </a:t>
            </a:r>
            <a:r>
              <a:rPr lang="vi-VN" sz="1600" dirty="0" smtClean="0">
                <a:hlinkClick r:id="rId4"/>
              </a:rPr>
              <a:t>Trudnoća</a:t>
            </a:r>
            <a:r>
              <a:rPr lang="vi-VN" sz="1600" dirty="0" smtClean="0"/>
              <a:t> koja završi između 28. i 37. tjedna gestacije ako rezultira živorođenim djetetom poznata je kao prijevremeni porod. Kada fetus umre u maternici nakon 28. tjedan trudnoće ili umre tijekom porođaja naziva se mrtvorođenče (zahvaljujući dostignućima moderne medicine kojima se omogućuje opstanak sve ranije rođene djece, granica za mrtvorođeče pomaknuta je na gestacijsku dob od 22. i više tjedana ili plod teži više od 500 grama ili plod čija je dužina </a:t>
            </a:r>
            <a:r>
              <a:rPr lang="vi-VN" sz="1600" dirty="0" smtClean="0">
                <a:hlinkClick r:id="rId5" tooltip="Tjeme (stranica ne postoji)"/>
              </a:rPr>
              <a:t>tjeme</a:t>
            </a:r>
            <a:r>
              <a:rPr lang="vi-VN" sz="1600" dirty="0" smtClean="0"/>
              <a:t>-</a:t>
            </a:r>
            <a:r>
              <a:rPr lang="vi-VN" sz="1600" dirty="0" smtClean="0">
                <a:hlinkClick r:id="rId6" tooltip="Peta"/>
              </a:rPr>
              <a:t>petaveća</a:t>
            </a:r>
            <a:r>
              <a:rPr lang="vi-VN" sz="1600" dirty="0" smtClean="0"/>
              <a:t> od 25 cm). Prematurusi i mrtvorođenčad se ne svrstavaju pod spontane pobačaje iako se upotrebe tih termina ponekad preklapaju. Većina spontanih pobačaja događa se u ranoj trudnoći. Između 10 i 50% pobačaja završava klinički prepoznatim spontanim pobačajem. U većini slučajeva pobačaj se javlja tako rano u trudnoći, dok žena niti ne zna da je trudna. U jednoj studiji testirani su </a:t>
            </a:r>
            <a:r>
              <a:rPr lang="vi-VN" sz="1600" dirty="0" smtClean="0">
                <a:hlinkClick r:id="rId7"/>
              </a:rPr>
              <a:t>hormoni</a:t>
            </a:r>
            <a:r>
              <a:rPr lang="vi-VN" sz="1600" dirty="0" smtClean="0"/>
              <a:t> </a:t>
            </a:r>
            <a:r>
              <a:rPr lang="vi-VN" sz="1600" dirty="0" smtClean="0">
                <a:hlinkClick r:id="rId8" tooltip="Ovulacija"/>
              </a:rPr>
              <a:t>ovulacije</a:t>
            </a:r>
            <a:r>
              <a:rPr lang="vi-VN" sz="1600" dirty="0" smtClean="0"/>
              <a:t> i hormoni trudnoće. Otkriveno je da je 61,9% zametaka pobačeno prije 12. tjedna trudnoće, a 91,7% tih pobačaja bilo je subkliničko, bez znanja trudne žene.  Rizik spontanog pobačaja naglo se smanjuje nakon 10. tjedna od posljednje </a:t>
            </a:r>
            <a:r>
              <a:rPr lang="vi-VN" sz="1600" dirty="0" smtClean="0">
                <a:hlinkClick r:id="rId9" tooltip="Menstruacija"/>
              </a:rPr>
              <a:t>menstruacije</a:t>
            </a:r>
            <a:r>
              <a:rPr lang="vi-VN" sz="1600" dirty="0" smtClean="0"/>
              <a:t>. </a:t>
            </a:r>
            <a:endParaRPr lang="hr-HR" sz="1600" dirty="0"/>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877331" cy="1143000"/>
          </a:xfrm>
        </p:spPr>
        <p:txBody>
          <a:bodyPr/>
          <a:lstStyle/>
          <a:p>
            <a:r>
              <a:rPr lang="hr-HR" dirty="0" smtClean="0"/>
              <a:t>                                     ***</a:t>
            </a:r>
            <a:endParaRPr lang="hr-HR" dirty="0"/>
          </a:p>
        </p:txBody>
      </p:sp>
      <p:sp>
        <p:nvSpPr>
          <p:cNvPr id="3" name="Content Placeholder 2"/>
          <p:cNvSpPr>
            <a:spLocks noGrp="1"/>
          </p:cNvSpPr>
          <p:nvPr>
            <p:ph idx="1"/>
          </p:nvPr>
        </p:nvSpPr>
        <p:spPr>
          <a:xfrm>
            <a:off x="142844" y="1600200"/>
            <a:ext cx="8877331" cy="5043510"/>
          </a:xfrm>
        </p:spPr>
        <p:txBody>
          <a:bodyPr/>
          <a:lstStyle/>
          <a:p>
            <a:r>
              <a:rPr lang="hr-HR" dirty="0" smtClean="0"/>
              <a:t>Izazvani pobačaj</a:t>
            </a:r>
          </a:p>
          <a:p>
            <a:r>
              <a:rPr lang="vi-VN" sz="1800" dirty="0" smtClean="0"/>
              <a:t>Trudnoća se može namjerno prekinuti na mnoge načine. Izabrani način prekida trudnoće ovisi poglavito o gestacijskoj dobi </a:t>
            </a:r>
            <a:r>
              <a:rPr lang="vi-VN" sz="1800" dirty="0" smtClean="0">
                <a:hlinkClick r:id="rId2" tooltip="Embrij"/>
              </a:rPr>
              <a:t>embrija</a:t>
            </a:r>
            <a:r>
              <a:rPr lang="vi-VN" sz="1800" dirty="0" smtClean="0"/>
              <a:t> ili </a:t>
            </a:r>
            <a:r>
              <a:rPr lang="vi-VN" sz="1800" dirty="0" smtClean="0">
                <a:hlinkClick r:id="rId3" tooltip="Fetus"/>
              </a:rPr>
              <a:t>fetusa</a:t>
            </a:r>
            <a:r>
              <a:rPr lang="vi-VN" sz="1800" dirty="0" smtClean="0"/>
              <a:t>, ali i o legalnosti, regionalnoj dostupnosti i sklonosti liječnika i pacijenta prema određenoj proceduri. Prema zakonu </a:t>
            </a:r>
            <a:r>
              <a:rPr lang="vi-VN" sz="1800" dirty="0" smtClean="0">
                <a:hlinkClick r:id="rId4" tooltip="RH"/>
              </a:rPr>
              <a:t>Republike Hrvatske</a:t>
            </a:r>
            <a:r>
              <a:rPr lang="vi-VN" sz="1800" dirty="0" smtClean="0"/>
              <a:t> iz </a:t>
            </a:r>
            <a:r>
              <a:rPr lang="vi-VN" sz="1800" dirty="0" smtClean="0">
                <a:hlinkClick r:id="rId5"/>
              </a:rPr>
              <a:t>1978.</a:t>
            </a:r>
            <a:r>
              <a:rPr lang="vi-VN" sz="1800" dirty="0" smtClean="0"/>
              <a:t> godine prekid trudnoće do 10. tjedna od začeća može se izvršiti na zahtjev trudne </a:t>
            </a:r>
            <a:r>
              <a:rPr lang="vi-VN" sz="1800" dirty="0" smtClean="0">
                <a:hlinkClick r:id="rId6" tooltip="Žena"/>
              </a:rPr>
              <a:t>žene</a:t>
            </a:r>
            <a:r>
              <a:rPr lang="vi-VN" sz="1800" dirty="0" smtClean="0"/>
              <a:t>. O zahtjevu za prekid trudnoće nakon 10. tjedna, na želju same trudnice ili na prijedlog </a:t>
            </a:r>
            <a:r>
              <a:rPr lang="vi-VN" sz="1800" dirty="0" smtClean="0">
                <a:hlinkClick r:id="rId7" tooltip="Liječnik"/>
              </a:rPr>
              <a:t>liječnika</a:t>
            </a:r>
            <a:r>
              <a:rPr lang="vi-VN" sz="1800" dirty="0" smtClean="0"/>
              <a:t>, ali uvijek uz pristanak trudnice, odlučuju odgovarajuće komisije pri bolničkim ustanovama, odnosno ginekološko-porodničkim odjelima, na temelju medicinskih, eugeničkih i pravno-etičkih indikacija. Razlozi za izvođenje pobačaja tipično su karakterizirani kao terapijski ili elektivni. Na terapijski se pobačaj prvenstveno misli kada ga se izvodi da bi se:</a:t>
            </a:r>
          </a:p>
          <a:p>
            <a:r>
              <a:rPr lang="vi-VN" sz="1800" dirty="0" smtClean="0"/>
              <a:t>Sačuvao život trudnice </a:t>
            </a:r>
            <a:r>
              <a:rPr lang="vi-VN" sz="1800" baseline="30000" dirty="0" smtClean="0">
                <a:hlinkClick r:id="rId8"/>
              </a:rPr>
              <a:t>[3]</a:t>
            </a:r>
            <a:r>
              <a:rPr lang="vi-VN" sz="1800" dirty="0" smtClean="0"/>
              <a:t>;</a:t>
            </a:r>
          </a:p>
          <a:p>
            <a:r>
              <a:rPr lang="vi-VN" sz="1800" dirty="0" smtClean="0"/>
              <a:t>Sačuvalo ženino mentalno i fizičko zdravlje;</a:t>
            </a:r>
          </a:p>
          <a:p>
            <a:r>
              <a:rPr lang="vi-VN" sz="1800" dirty="0" smtClean="0"/>
              <a:t>Prekinulo trudnoću kojom bi se rodilo dijete sa kongenitalnim poremećajima koji bi bili fatalni ili povezani sa značajnim morbiditetom;</a:t>
            </a:r>
          </a:p>
          <a:p>
            <a:endParaRPr lang="hr-HR" sz="1800" dirty="0"/>
          </a:p>
        </p:txBody>
      </p:sp>
    </p:spTree>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877331" cy="1143000"/>
          </a:xfrm>
        </p:spPr>
        <p:txBody>
          <a:bodyPr/>
          <a:lstStyle/>
          <a:p>
            <a:r>
              <a:rPr lang="hr-HR" dirty="0" smtClean="0"/>
              <a:t>                                     ***</a:t>
            </a:r>
            <a:endParaRPr lang="hr-HR" dirty="0"/>
          </a:p>
        </p:txBody>
      </p:sp>
      <p:sp>
        <p:nvSpPr>
          <p:cNvPr id="3" name="Content Placeholder 2"/>
          <p:cNvSpPr>
            <a:spLocks noGrp="1"/>
          </p:cNvSpPr>
          <p:nvPr>
            <p:ph idx="1"/>
          </p:nvPr>
        </p:nvSpPr>
        <p:spPr>
          <a:xfrm>
            <a:off x="142844" y="1285860"/>
            <a:ext cx="8877331" cy="5357850"/>
          </a:xfrm>
        </p:spPr>
        <p:txBody>
          <a:bodyPr/>
          <a:lstStyle/>
          <a:p>
            <a:r>
              <a:rPr lang="hr-HR" dirty="0" smtClean="0"/>
              <a:t>Kirurški</a:t>
            </a:r>
          </a:p>
          <a:p>
            <a:r>
              <a:rPr lang="vi-VN" sz="1800" dirty="0" smtClean="0"/>
              <a:t>Gestacijska dob može odrediti koje metode izvođenja pobačaja izabrati.</a:t>
            </a:r>
            <a:br>
              <a:rPr lang="vi-VN" sz="1800" dirty="0" smtClean="0"/>
            </a:br>
            <a:r>
              <a:rPr lang="vi-VN" sz="1800" dirty="0" smtClean="0"/>
              <a:t>U prvih 12 tjedana sukcijska aspiracija ili vacuum su najčešće primjenjivane metode. Manualna vakuumska aspiracija (MVA) metoda je pobačaja koja se sastoji od odstranjenja fetusa ili embrija uz pomoć sukcije koristeći ručnu štrcaljku, dok električna vakuumaspiracija (EVA) koristi električnu pumpu. Tehnike su slične i razlikuju se u mehanizmu koji se koristi za primjenu sukcije, koliko se rano u trudnoći koriste i da li je potrebna cervikalna dilatacija. MVA, još poznata kao mini sukcija ili menstrualna ekstrakcija može se koristiti u vrlo ranoj trudnoći i ne zahtjeva dilataciju cerviksa. Od 15. do 26. tjedna koristi se dilatacija i evakuacija koje se sastoje od širenja vrata maternice i pražnjenja maternice koristeći kirurške instrumente i sukciju.</a:t>
            </a:r>
            <a:br>
              <a:rPr lang="vi-VN" sz="1800" dirty="0" smtClean="0"/>
            </a:br>
            <a:r>
              <a:rPr lang="vi-VN" sz="1800" dirty="0" smtClean="0"/>
              <a:t>Dilatacija i kiretaža je druga najčešće korištena metoda pobačaja. To je standardna ginekološka procedura korištena zbog raznih razloga, uključujući pregled linije maternice zbog mogućih maligniteta, istrage nenormalnih krvarenja i pobačaja. Kiretaža se odnosi na čišćenje zidova maternice kiretom. </a:t>
            </a:r>
            <a:r>
              <a:rPr lang="vi-VN" sz="1800" dirty="0" smtClean="0">
                <a:hlinkClick r:id="rId2"/>
              </a:rPr>
              <a:t>Svjetska zdravstvena organizacija</a:t>
            </a:r>
            <a:r>
              <a:rPr lang="vi-VN" sz="1800" dirty="0" smtClean="0"/>
              <a:t> preporučuje ovaj postupak, koji se naziva još i oštra kiretaža, jedino kada je MVA nedostupna. Ova metoda se koristi u prvom tromjesečju trudnoće.</a:t>
            </a:r>
            <a:endParaRPr lang="hr-HR" sz="1800" dirty="0"/>
          </a:p>
        </p:txBody>
      </p:sp>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877331" cy="1143000"/>
          </a:xfrm>
        </p:spPr>
        <p:txBody>
          <a:bodyPr/>
          <a:lstStyle/>
          <a:p>
            <a:r>
              <a:rPr lang="hr-HR" dirty="0" smtClean="0"/>
              <a:t>                        Povijest pobačaja</a:t>
            </a:r>
            <a:endParaRPr lang="hr-HR" dirty="0"/>
          </a:p>
        </p:txBody>
      </p:sp>
      <p:sp>
        <p:nvSpPr>
          <p:cNvPr id="3" name="Content Placeholder 2"/>
          <p:cNvSpPr>
            <a:spLocks noGrp="1"/>
          </p:cNvSpPr>
          <p:nvPr>
            <p:ph idx="1"/>
          </p:nvPr>
        </p:nvSpPr>
        <p:spPr>
          <a:xfrm>
            <a:off x="142844" y="1600200"/>
            <a:ext cx="8877331" cy="5043510"/>
          </a:xfrm>
        </p:spPr>
        <p:txBody>
          <a:bodyPr/>
          <a:lstStyle/>
          <a:p>
            <a:r>
              <a:rPr lang="hr-HR" dirty="0" smtClean="0"/>
              <a:t>Povijest izazvanog pobačaja može se pratiti i do </a:t>
            </a:r>
            <a:r>
              <a:rPr lang="hr-HR" dirty="0" smtClean="0">
                <a:hlinkClick r:id="rId2" tooltip="Antika"/>
              </a:rPr>
              <a:t>antičkog</a:t>
            </a:r>
            <a:r>
              <a:rPr lang="hr-HR" dirty="0" smtClean="0"/>
              <a:t> doba. Postoje dokazi koji pretpostavljaju, da su se </a:t>
            </a:r>
            <a:r>
              <a:rPr lang="hr-HR" dirty="0" smtClean="0">
                <a:hlinkClick r:id="rId3" tooltip="Trudnoća"/>
              </a:rPr>
              <a:t>trudnoće</a:t>
            </a:r>
            <a:r>
              <a:rPr lang="hr-HR" dirty="0" smtClean="0"/>
              <a:t> prekidale na razne načine, uključujući primjenu </a:t>
            </a:r>
            <a:r>
              <a:rPr lang="hr-HR" dirty="0" err="1" smtClean="0"/>
              <a:t>abortificirajućih</a:t>
            </a:r>
            <a:r>
              <a:rPr lang="hr-HR" dirty="0" smtClean="0"/>
              <a:t> biljaka, upotreba oštrih pribora, primjena pritiska na abdomen i drugih metoda.</a:t>
            </a:r>
            <a:br>
              <a:rPr lang="hr-HR" dirty="0" smtClean="0"/>
            </a:br>
            <a:r>
              <a:rPr lang="hr-HR" dirty="0" smtClean="0"/>
              <a:t>U </a:t>
            </a:r>
            <a:r>
              <a:rPr lang="hr-HR" dirty="0" smtClean="0">
                <a:hlinkClick r:id="rId4" tooltip="Hipokrat"/>
              </a:rPr>
              <a:t>Hipokratovim</a:t>
            </a:r>
            <a:r>
              <a:rPr lang="hr-HR" dirty="0" smtClean="0"/>
              <a:t> tekstovima stoje mnoge naznake o metodama pobačaja; u grčko doba, i ne manje u rimsko, pobačaj je bio općeprihvaćen zahvat, što je razumljivo: u to je doba </a:t>
            </a:r>
            <a:r>
              <a:rPr lang="hr-HR" dirty="0" err="1" smtClean="0"/>
              <a:t>infanticid</a:t>
            </a:r>
            <a:r>
              <a:rPr lang="hr-HR" dirty="0" smtClean="0"/>
              <a:t>, </a:t>
            </a:r>
            <a:r>
              <a:rPr lang="hr-HR" dirty="0" err="1" smtClean="0"/>
              <a:t>tj</a:t>
            </a:r>
            <a:r>
              <a:rPr lang="hr-HR" dirty="0" smtClean="0"/>
              <a:t>. djecoubojstvo (</a:t>
            </a:r>
            <a:r>
              <a:rPr lang="hr-HR" dirty="0" err="1" smtClean="0"/>
              <a:t>npr</a:t>
            </a:r>
            <a:r>
              <a:rPr lang="hr-HR" dirty="0" smtClean="0"/>
              <a:t>. izlaganjem hladnoći, ostavljanjem u divljini ili na nepristupačnom terenu </a:t>
            </a:r>
            <a:r>
              <a:rPr lang="hr-HR" dirty="0" err="1" smtClean="0"/>
              <a:t>isl</a:t>
            </a:r>
            <a:r>
              <a:rPr lang="hr-HR" dirty="0" smtClean="0"/>
              <a:t>.) bilo uobičajena metoda kontrole rasta </a:t>
            </a:r>
            <a:r>
              <a:rPr lang="hr-HR" dirty="0" smtClean="0">
                <a:hlinkClick r:id="rId5" tooltip="Obitelj"/>
              </a:rPr>
              <a:t>obitelji</a:t>
            </a:r>
            <a:r>
              <a:rPr lang="hr-HR" dirty="0" smtClean="0"/>
              <a:t>.</a:t>
            </a:r>
            <a:endParaRPr lang="hr-HR" dirty="0"/>
          </a:p>
        </p:txBody>
      </p:sp>
    </p:spTree>
  </p:cSld>
  <p:clrMapOvr>
    <a:masterClrMapping/>
  </p:clrMapOvr>
  <p:transition spd="slow">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805893" cy="1346200"/>
          </a:xfrm>
        </p:spPr>
        <p:txBody>
          <a:bodyPr/>
          <a:lstStyle/>
          <a:p>
            <a:r>
              <a:rPr lang="hr-HR" dirty="0" smtClean="0"/>
              <a:t>                         </a:t>
            </a:r>
            <a:r>
              <a:rPr lang="hr-HR" dirty="0" smtClean="0"/>
              <a:t>???????</a:t>
            </a:r>
            <a:endParaRPr lang="hr-HR" dirty="0"/>
          </a:p>
        </p:txBody>
      </p:sp>
      <p:pic>
        <p:nvPicPr>
          <p:cNvPr id="4" name="Content Placeholder 3" descr="images.jpg"/>
          <p:cNvPicPr>
            <a:picLocks noGrp="1" noChangeAspect="1"/>
          </p:cNvPicPr>
          <p:nvPr>
            <p:ph idx="1"/>
          </p:nvPr>
        </p:nvPicPr>
        <p:blipFill>
          <a:blip r:embed="rId2">
            <a:lum bright="-25000" contrast="-14000"/>
          </a:blip>
          <a:stretch>
            <a:fillRect/>
          </a:stretch>
        </p:blipFill>
        <p:spPr>
          <a:xfrm>
            <a:off x="928662" y="1714488"/>
            <a:ext cx="5214974" cy="4429156"/>
          </a:xfrm>
        </p:spPr>
      </p:pic>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805893" cy="1143000"/>
          </a:xfrm>
        </p:spPr>
        <p:txBody>
          <a:bodyPr/>
          <a:lstStyle/>
          <a:p>
            <a:r>
              <a:rPr lang="hr-HR" dirty="0" smtClean="0"/>
              <a:t>                           !!!!!!!!!!!!!!!!!!!!!!</a:t>
            </a:r>
            <a:endParaRPr lang="hr-HR" dirty="0"/>
          </a:p>
        </p:txBody>
      </p:sp>
      <p:sp>
        <p:nvSpPr>
          <p:cNvPr id="3" name="Content Placeholder 2"/>
          <p:cNvSpPr>
            <a:spLocks noGrp="1"/>
          </p:cNvSpPr>
          <p:nvPr>
            <p:ph idx="1"/>
          </p:nvPr>
        </p:nvSpPr>
        <p:spPr>
          <a:xfrm>
            <a:off x="142844" y="1600200"/>
            <a:ext cx="8877331" cy="5114948"/>
          </a:xfrm>
        </p:spPr>
        <p:txBody>
          <a:bodyPr/>
          <a:lstStyle/>
          <a:p>
            <a:r>
              <a:rPr lang="hr-HR" dirty="0" smtClean="0"/>
              <a:t>Nije fuj!!!</a:t>
            </a:r>
          </a:p>
          <a:p>
            <a:r>
              <a:rPr lang="hr-HR" dirty="0" smtClean="0"/>
              <a:t>Na ovo se može samo plakati, jer izvor pobačaja su maloljetnice koje nisu svjesne što rade abortusom nad nemoćnim djetetom!!</a:t>
            </a:r>
          </a:p>
          <a:p>
            <a:r>
              <a:rPr lang="hr-HR" dirty="0" smtClean="0"/>
              <a:t>Kažu da nisu odrasle da odgajaju to dijete, a odrasle su da ga ubiju</a:t>
            </a:r>
            <a:r>
              <a:rPr lang="hr-HR" dirty="0" smtClean="0"/>
              <a:t>!!!</a:t>
            </a:r>
          </a:p>
          <a:p>
            <a:r>
              <a:rPr lang="hr-HR" dirty="0" smtClean="0">
                <a:hlinkClick r:id="rId2" action="ppaction://hlinkfile"/>
              </a:rPr>
              <a:t>Ljubav nije ljubljena</a:t>
            </a:r>
            <a:endParaRPr lang="hr-HR" dirty="0" smtClean="0"/>
          </a:p>
          <a:p>
            <a:endParaRPr lang="hr-HR" dirty="0"/>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t>
            </a:r>
            <a:r>
              <a:rPr lang="hr-HR" dirty="0" smtClean="0"/>
              <a:t>      &lt;3 &lt;3 &lt;3 &lt;3   </a:t>
            </a:r>
            <a:endParaRPr lang="hr-HR" dirty="0"/>
          </a:p>
        </p:txBody>
      </p:sp>
      <p:sp>
        <p:nvSpPr>
          <p:cNvPr id="4" name="Content Placeholder 3"/>
          <p:cNvSpPr>
            <a:spLocks noGrp="1"/>
          </p:cNvSpPr>
          <p:nvPr>
            <p:ph idx="1"/>
          </p:nvPr>
        </p:nvSpPr>
        <p:spPr/>
        <p:txBody>
          <a:bodyPr/>
          <a:lstStyle/>
          <a:p>
            <a:r>
              <a:rPr lang="hr-HR" dirty="0" smtClean="0"/>
              <a:t>Zaštiti jedno dijete je neprocjenjiv posao!</a:t>
            </a:r>
          </a:p>
          <a:p>
            <a:r>
              <a:rPr lang="hr-HR" dirty="0" smtClean="0"/>
              <a:t>Jedan život, jedna suza sreće, to su djeca ovoga svijeta!</a:t>
            </a:r>
          </a:p>
          <a:p>
            <a:r>
              <a:rPr lang="hr-HR" dirty="0" smtClean="0"/>
              <a:t>Teško je znati kakvo će to biti dijete, nemoćno ili kao anđelčić zdravo, ali ipak će ono donijeti neku sreću na ovaj svijet!</a:t>
            </a:r>
          </a:p>
          <a:p>
            <a:r>
              <a:rPr lang="hr-HR" dirty="0" smtClean="0">
                <a:hlinkClick r:id="rId2" action="ppaction://hlinkfile"/>
              </a:rPr>
              <a:t>Ne boj se !</a:t>
            </a:r>
            <a:r>
              <a:rPr lang="hr-HR" dirty="0" smtClean="0"/>
              <a:t> &lt;3</a:t>
            </a:r>
          </a:p>
          <a:p>
            <a:r>
              <a:rPr lang="hr-HR" dirty="0" smtClean="0">
                <a:hlinkClick r:id="rId3" action="ppaction://hlinkfile"/>
              </a:rPr>
              <a:t>Psalam 23</a:t>
            </a:r>
            <a:r>
              <a:rPr lang="hr-HR" dirty="0" smtClean="0"/>
              <a:t> &lt;3</a:t>
            </a:r>
          </a:p>
          <a:p>
            <a:r>
              <a:rPr lang="hr-HR" dirty="0" smtClean="0">
                <a:hlinkClick r:id="rId4" action="ppaction://hlinkfile"/>
              </a:rPr>
              <a:t>Silan bog</a:t>
            </a:r>
            <a:r>
              <a:rPr lang="hr-HR" dirty="0" smtClean="0"/>
              <a:t> &lt;3</a:t>
            </a:r>
          </a:p>
          <a:p>
            <a:r>
              <a:rPr lang="hr-HR" dirty="0" smtClean="0">
                <a:hlinkClick r:id="rId5" action="ppaction://hlinkfile"/>
              </a:rPr>
              <a:t>On je vladar!!</a:t>
            </a:r>
            <a:r>
              <a:rPr lang="hr-HR" dirty="0" smtClean="0"/>
              <a:t> &lt;3</a:t>
            </a:r>
            <a:endParaRPr lang="hr-HR" dirty="0"/>
          </a:p>
        </p:txBody>
      </p:sp>
    </p:spTree>
  </p:cSld>
  <p:clrMapOvr>
    <a:masterClrMapping/>
  </p:clrMapOvr>
  <p:transition>
    <p:randomBa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ind_0177_slide">
  <a:themeElements>
    <a:clrScheme name="Custom 3">
      <a:dk1>
        <a:srgbClr val="000000"/>
      </a:dk1>
      <a:lt1>
        <a:srgbClr val="99CC00"/>
      </a:lt1>
      <a:dk2>
        <a:srgbClr val="000000"/>
      </a:dk2>
      <a:lt2>
        <a:srgbClr val="CCCCCC"/>
      </a:lt2>
      <a:accent1>
        <a:srgbClr val="005E00"/>
      </a:accent1>
      <a:accent2>
        <a:srgbClr val="5E5E00"/>
      </a:accent2>
      <a:accent3>
        <a:srgbClr val="CAE2AA"/>
      </a:accent3>
      <a:accent4>
        <a:srgbClr val="000000"/>
      </a:accent4>
      <a:accent5>
        <a:srgbClr val="AAB6AA"/>
      </a:accent5>
      <a:accent6>
        <a:srgbClr val="545400"/>
      </a:accent6>
      <a:hlink>
        <a:srgbClr val="4C6600"/>
      </a:hlink>
      <a:folHlink>
        <a:srgbClr val="475E00"/>
      </a:folHlink>
    </a:clrScheme>
    <a:fontScheme name="Office Theme">
      <a:majorFont>
        <a:latin typeface="Arial"/>
        <a:ea typeface=""/>
        <a:cs typeface=""/>
      </a:majorFont>
      <a:minorFont>
        <a:latin typeface="Arial"/>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CC00"/>
        </a:lt1>
        <a:dk2>
          <a:srgbClr val="000000"/>
        </a:dk2>
        <a:lt2>
          <a:srgbClr val="CCCCCC"/>
        </a:lt2>
        <a:accent1>
          <a:srgbClr val="6B8E00"/>
        </a:accent1>
        <a:accent2>
          <a:srgbClr val="64703D"/>
        </a:accent2>
        <a:accent3>
          <a:srgbClr val="CAE2AA"/>
        </a:accent3>
        <a:accent4>
          <a:srgbClr val="000000"/>
        </a:accent4>
        <a:accent5>
          <a:srgbClr val="BAC6AA"/>
        </a:accent5>
        <a:accent6>
          <a:srgbClr val="5A6536"/>
        </a:accent6>
        <a:hlink>
          <a:srgbClr val="3D5000"/>
        </a:hlink>
        <a:folHlink>
          <a:srgbClr val="546F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00"/>
        </a:lt1>
        <a:dk2>
          <a:srgbClr val="000000"/>
        </a:dk2>
        <a:lt2>
          <a:srgbClr val="CCCCCC"/>
        </a:lt2>
        <a:accent1>
          <a:srgbClr val="005E00"/>
        </a:accent1>
        <a:accent2>
          <a:srgbClr val="5E5E00"/>
        </a:accent2>
        <a:accent3>
          <a:srgbClr val="CAE2AA"/>
        </a:accent3>
        <a:accent4>
          <a:srgbClr val="000000"/>
        </a:accent4>
        <a:accent5>
          <a:srgbClr val="AAB6AA"/>
        </a:accent5>
        <a:accent6>
          <a:srgbClr val="545400"/>
        </a:accent6>
        <a:hlink>
          <a:srgbClr val="005A78"/>
        </a:hlink>
        <a:folHlink>
          <a:srgbClr val="475E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00"/>
        </a:lt1>
        <a:dk2>
          <a:srgbClr val="000000"/>
        </a:dk2>
        <a:lt2>
          <a:srgbClr val="CCCCCC"/>
        </a:lt2>
        <a:accent1>
          <a:srgbClr val="662E2E"/>
        </a:accent1>
        <a:accent2>
          <a:srgbClr val="475E00"/>
        </a:accent2>
        <a:accent3>
          <a:srgbClr val="CAE2AA"/>
        </a:accent3>
        <a:accent4>
          <a:srgbClr val="000000"/>
        </a:accent4>
        <a:accent5>
          <a:srgbClr val="B8ADAD"/>
        </a:accent5>
        <a:accent6>
          <a:srgbClr val="3F5400"/>
        </a:accent6>
        <a:hlink>
          <a:srgbClr val="563366"/>
        </a:hlink>
        <a:folHlink>
          <a:srgbClr val="5E4A0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00"/>
        </a:lt1>
        <a:dk2>
          <a:srgbClr val="000000"/>
        </a:dk2>
        <a:lt2>
          <a:srgbClr val="CCCCCC"/>
        </a:lt2>
        <a:accent1>
          <a:srgbClr val="784800"/>
        </a:accent1>
        <a:accent2>
          <a:srgbClr val="475E00"/>
        </a:accent2>
        <a:accent3>
          <a:srgbClr val="CAE2AA"/>
        </a:accent3>
        <a:accent4>
          <a:srgbClr val="000000"/>
        </a:accent4>
        <a:accent5>
          <a:srgbClr val="BEB1AA"/>
        </a:accent5>
        <a:accent6>
          <a:srgbClr val="3F5400"/>
        </a:accent6>
        <a:hlink>
          <a:srgbClr val="2E4566"/>
        </a:hlink>
        <a:folHlink>
          <a:srgbClr val="78365C"/>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6B8E00"/>
        </a:accent1>
        <a:accent2>
          <a:srgbClr val="64703D"/>
        </a:accent2>
        <a:accent3>
          <a:srgbClr val="FFFFFF"/>
        </a:accent3>
        <a:accent4>
          <a:srgbClr val="000000"/>
        </a:accent4>
        <a:accent5>
          <a:srgbClr val="BAC6AA"/>
        </a:accent5>
        <a:accent6>
          <a:srgbClr val="5A6536"/>
        </a:accent6>
        <a:hlink>
          <a:srgbClr val="3D5000"/>
        </a:hlink>
        <a:folHlink>
          <a:srgbClr val="546F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005E00"/>
        </a:accent1>
        <a:accent2>
          <a:srgbClr val="5E5E00"/>
        </a:accent2>
        <a:accent3>
          <a:srgbClr val="FFFFFF"/>
        </a:accent3>
        <a:accent4>
          <a:srgbClr val="000000"/>
        </a:accent4>
        <a:accent5>
          <a:srgbClr val="AAB6AA"/>
        </a:accent5>
        <a:accent6>
          <a:srgbClr val="545400"/>
        </a:accent6>
        <a:hlink>
          <a:srgbClr val="005A78"/>
        </a:hlink>
        <a:folHlink>
          <a:srgbClr val="475E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662E2E"/>
        </a:accent1>
        <a:accent2>
          <a:srgbClr val="475E00"/>
        </a:accent2>
        <a:accent3>
          <a:srgbClr val="FFFFFF"/>
        </a:accent3>
        <a:accent4>
          <a:srgbClr val="000000"/>
        </a:accent4>
        <a:accent5>
          <a:srgbClr val="B8ADAD"/>
        </a:accent5>
        <a:accent6>
          <a:srgbClr val="3F5400"/>
        </a:accent6>
        <a:hlink>
          <a:srgbClr val="563366"/>
        </a:hlink>
        <a:folHlink>
          <a:srgbClr val="5E4A00"/>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784800"/>
        </a:accent1>
        <a:accent2>
          <a:srgbClr val="475E00"/>
        </a:accent2>
        <a:accent3>
          <a:srgbClr val="FFFFFF"/>
        </a:accent3>
        <a:accent4>
          <a:srgbClr val="000000"/>
        </a:accent4>
        <a:accent5>
          <a:srgbClr val="BEB1AA"/>
        </a:accent5>
        <a:accent6>
          <a:srgbClr val="3F5400"/>
        </a:accent6>
        <a:hlink>
          <a:srgbClr val="2E4566"/>
        </a:hlink>
        <a:folHlink>
          <a:srgbClr val="78365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CC00"/>
      </a:lt1>
      <a:dk2>
        <a:srgbClr val="000000"/>
      </a:dk2>
      <a:lt2>
        <a:srgbClr val="CCCCCC"/>
      </a:lt2>
      <a:accent1>
        <a:srgbClr val="005E00"/>
      </a:accent1>
      <a:accent2>
        <a:srgbClr val="5E5E00"/>
      </a:accent2>
      <a:accent3>
        <a:srgbClr val="CAE2AA"/>
      </a:accent3>
      <a:accent4>
        <a:srgbClr val="000000"/>
      </a:accent4>
      <a:accent5>
        <a:srgbClr val="AAB6AA"/>
      </a:accent5>
      <a:accent6>
        <a:srgbClr val="545400"/>
      </a:accent6>
      <a:hlink>
        <a:srgbClr val="005A78"/>
      </a:hlink>
      <a:folHlink>
        <a:srgbClr val="475E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CC00"/>
        </a:lt1>
        <a:dk2>
          <a:srgbClr val="000000"/>
        </a:dk2>
        <a:lt2>
          <a:srgbClr val="CCCCCC"/>
        </a:lt2>
        <a:accent1>
          <a:srgbClr val="6B8E00"/>
        </a:accent1>
        <a:accent2>
          <a:srgbClr val="64703D"/>
        </a:accent2>
        <a:accent3>
          <a:srgbClr val="CAE2AA"/>
        </a:accent3>
        <a:accent4>
          <a:srgbClr val="000000"/>
        </a:accent4>
        <a:accent5>
          <a:srgbClr val="BAC6AA"/>
        </a:accent5>
        <a:accent6>
          <a:srgbClr val="5A6536"/>
        </a:accent6>
        <a:hlink>
          <a:srgbClr val="3D5000"/>
        </a:hlink>
        <a:folHlink>
          <a:srgbClr val="546F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00"/>
        </a:lt1>
        <a:dk2>
          <a:srgbClr val="000000"/>
        </a:dk2>
        <a:lt2>
          <a:srgbClr val="CCCCCC"/>
        </a:lt2>
        <a:accent1>
          <a:srgbClr val="005E00"/>
        </a:accent1>
        <a:accent2>
          <a:srgbClr val="5E5E00"/>
        </a:accent2>
        <a:accent3>
          <a:srgbClr val="CAE2AA"/>
        </a:accent3>
        <a:accent4>
          <a:srgbClr val="000000"/>
        </a:accent4>
        <a:accent5>
          <a:srgbClr val="AAB6AA"/>
        </a:accent5>
        <a:accent6>
          <a:srgbClr val="545400"/>
        </a:accent6>
        <a:hlink>
          <a:srgbClr val="005A78"/>
        </a:hlink>
        <a:folHlink>
          <a:srgbClr val="475E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00"/>
        </a:lt1>
        <a:dk2>
          <a:srgbClr val="000000"/>
        </a:dk2>
        <a:lt2>
          <a:srgbClr val="CCCCCC"/>
        </a:lt2>
        <a:accent1>
          <a:srgbClr val="662E2E"/>
        </a:accent1>
        <a:accent2>
          <a:srgbClr val="475E00"/>
        </a:accent2>
        <a:accent3>
          <a:srgbClr val="CAE2AA"/>
        </a:accent3>
        <a:accent4>
          <a:srgbClr val="000000"/>
        </a:accent4>
        <a:accent5>
          <a:srgbClr val="B8ADAD"/>
        </a:accent5>
        <a:accent6>
          <a:srgbClr val="3F5400"/>
        </a:accent6>
        <a:hlink>
          <a:srgbClr val="563366"/>
        </a:hlink>
        <a:folHlink>
          <a:srgbClr val="5E4A00"/>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00"/>
        </a:lt1>
        <a:dk2>
          <a:srgbClr val="000000"/>
        </a:dk2>
        <a:lt2>
          <a:srgbClr val="CCCCCC"/>
        </a:lt2>
        <a:accent1>
          <a:srgbClr val="784800"/>
        </a:accent1>
        <a:accent2>
          <a:srgbClr val="475E00"/>
        </a:accent2>
        <a:accent3>
          <a:srgbClr val="CAE2AA"/>
        </a:accent3>
        <a:accent4>
          <a:srgbClr val="000000"/>
        </a:accent4>
        <a:accent5>
          <a:srgbClr val="BEB1AA"/>
        </a:accent5>
        <a:accent6>
          <a:srgbClr val="3F5400"/>
        </a:accent6>
        <a:hlink>
          <a:srgbClr val="2E4566"/>
        </a:hlink>
        <a:folHlink>
          <a:srgbClr val="78365C"/>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6B8E00"/>
        </a:accent1>
        <a:accent2>
          <a:srgbClr val="64703D"/>
        </a:accent2>
        <a:accent3>
          <a:srgbClr val="FFFFFF"/>
        </a:accent3>
        <a:accent4>
          <a:srgbClr val="000000"/>
        </a:accent4>
        <a:accent5>
          <a:srgbClr val="BAC6AA"/>
        </a:accent5>
        <a:accent6>
          <a:srgbClr val="5A6536"/>
        </a:accent6>
        <a:hlink>
          <a:srgbClr val="3D5000"/>
        </a:hlink>
        <a:folHlink>
          <a:srgbClr val="546F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005E00"/>
        </a:accent1>
        <a:accent2>
          <a:srgbClr val="5E5E00"/>
        </a:accent2>
        <a:accent3>
          <a:srgbClr val="FFFFFF"/>
        </a:accent3>
        <a:accent4>
          <a:srgbClr val="000000"/>
        </a:accent4>
        <a:accent5>
          <a:srgbClr val="AAB6AA"/>
        </a:accent5>
        <a:accent6>
          <a:srgbClr val="545400"/>
        </a:accent6>
        <a:hlink>
          <a:srgbClr val="005A78"/>
        </a:hlink>
        <a:folHlink>
          <a:srgbClr val="475E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662E2E"/>
        </a:accent1>
        <a:accent2>
          <a:srgbClr val="475E00"/>
        </a:accent2>
        <a:accent3>
          <a:srgbClr val="FFFFFF"/>
        </a:accent3>
        <a:accent4>
          <a:srgbClr val="000000"/>
        </a:accent4>
        <a:accent5>
          <a:srgbClr val="B8ADAD"/>
        </a:accent5>
        <a:accent6>
          <a:srgbClr val="3F5400"/>
        </a:accent6>
        <a:hlink>
          <a:srgbClr val="563366"/>
        </a:hlink>
        <a:folHlink>
          <a:srgbClr val="5E4A00"/>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784800"/>
        </a:accent1>
        <a:accent2>
          <a:srgbClr val="475E00"/>
        </a:accent2>
        <a:accent3>
          <a:srgbClr val="FFFFFF"/>
        </a:accent3>
        <a:accent4>
          <a:srgbClr val="000000"/>
        </a:accent4>
        <a:accent5>
          <a:srgbClr val="BEB1AA"/>
        </a:accent5>
        <a:accent6>
          <a:srgbClr val="3F5400"/>
        </a:accent6>
        <a:hlink>
          <a:srgbClr val="2E4566"/>
        </a:hlink>
        <a:folHlink>
          <a:srgbClr val="78365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pulent">
  <a:themeElements>
    <a:clrScheme name="Custom 2">
      <a:dk1>
        <a:sysClr val="windowText" lastClr="000000"/>
      </a:dk1>
      <a:lt1>
        <a:sysClr val="window" lastClr="FFFFFF"/>
      </a:lt1>
      <a:dk2>
        <a:srgbClr val="B13F9A"/>
      </a:dk2>
      <a:lt2>
        <a:srgbClr val="F4E7ED"/>
      </a:lt2>
      <a:accent1>
        <a:srgbClr val="B83D68"/>
      </a:accent1>
      <a:accent2>
        <a:srgbClr val="AC66BB"/>
      </a:accent2>
      <a:accent3>
        <a:srgbClr val="0C0C0C"/>
      </a:accent3>
      <a:accent4>
        <a:srgbClr val="0C0C0C"/>
      </a:accent4>
      <a:accent5>
        <a:srgbClr val="CF6DA4"/>
      </a:accent5>
      <a:accent6>
        <a:srgbClr val="0C0C0C"/>
      </a:accent6>
      <a:hlink>
        <a:srgbClr val="581F4D"/>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ind_0177_slide</Template>
  <TotalTime>110</TotalTime>
  <Words>871</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ind_0177_slide</vt:lpstr>
      <vt:lpstr>1_Default Design</vt:lpstr>
      <vt:lpstr>Opulent</vt:lpstr>
      <vt:lpstr>             </vt:lpstr>
      <vt:lpstr>                             Što je abortus?</vt:lpstr>
      <vt:lpstr>                   Vrste pobačaja </vt:lpstr>
      <vt:lpstr>                                     ***</vt:lpstr>
      <vt:lpstr>                                     ***</vt:lpstr>
      <vt:lpstr>                        Povijest pobačaja</vt:lpstr>
      <vt:lpstr>                         ???????</vt:lpstr>
      <vt:lpstr>                           !!!!!!!!!!!!!!!!!!!!!!</vt:lpstr>
      <vt:lpstr>                          &lt;3 &lt;3 &lt;3 &lt;3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OŠ Mate Lovraka</dc:creator>
  <cp:lastModifiedBy>OŠ Mate Lovraka</cp:lastModifiedBy>
  <cp:revision>12</cp:revision>
  <dcterms:created xsi:type="dcterms:W3CDTF">2011-03-09T09:47:05Z</dcterms:created>
  <dcterms:modified xsi:type="dcterms:W3CDTF">2011-03-16T15:55:49Z</dcterms:modified>
</cp:coreProperties>
</file>